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312" r:id="rId4"/>
    <p:sldId id="356" r:id="rId5"/>
    <p:sldId id="267" r:id="rId6"/>
    <p:sldId id="265" r:id="rId7"/>
    <p:sldId id="286" r:id="rId8"/>
    <p:sldId id="410" r:id="rId9"/>
    <p:sldId id="363" r:id="rId10"/>
    <p:sldId id="279" r:id="rId11"/>
    <p:sldId id="284" r:id="rId12"/>
    <p:sldId id="290" r:id="rId13"/>
    <p:sldId id="291" r:id="rId14"/>
    <p:sldId id="292" r:id="rId15"/>
    <p:sldId id="293" r:id="rId16"/>
    <p:sldId id="294" r:id="rId17"/>
    <p:sldId id="295" r:id="rId18"/>
    <p:sldId id="276" r:id="rId19"/>
    <p:sldId id="277" r:id="rId20"/>
    <p:sldId id="296" r:id="rId21"/>
    <p:sldId id="297" r:id="rId22"/>
    <p:sldId id="334" r:id="rId23"/>
    <p:sldId id="283" r:id="rId24"/>
    <p:sldId id="333" r:id="rId25"/>
    <p:sldId id="282" r:id="rId26"/>
    <p:sldId id="411" r:id="rId27"/>
    <p:sldId id="305" r:id="rId28"/>
    <p:sldId id="338" r:id="rId29"/>
    <p:sldId id="412" r:id="rId30"/>
    <p:sldId id="285" r:id="rId31"/>
    <p:sldId id="332" r:id="rId32"/>
    <p:sldId id="272" r:id="rId33"/>
    <p:sldId id="261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EDDBD-9B30-41A4-AE40-3F82B1E38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BF90CF-CF9F-44DB-8DB1-3FCC47793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942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DD9EF-C3D1-42BA-9F89-B9D742A1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B04348-11FE-4EB8-9258-02D04F68B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D4E423-F830-45CA-B199-1F2EBB0F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84225-F27B-4596-861C-58FB33535F2C}" type="datetimeFigureOut">
              <a:rPr lang="de-DE" smtClean="0"/>
              <a:t>17.09.2021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FA31FC-2486-485A-A99C-A9C1EAE47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C7260A-B568-425B-82F4-766FCB62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8D4B7-A218-49BA-9AFD-1986BF48C41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80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436C5FB-D1C7-4E77-9AFC-0AF498B37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C3CA95-64F2-48EE-A4D2-83631E289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563C77-CF7F-4EF1-8D0B-843CF1F63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84225-F27B-4596-861C-58FB33535F2C}" type="datetimeFigureOut">
              <a:rPr lang="de-DE" smtClean="0"/>
              <a:t>17.09.2021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3554B1-6851-422C-8B6C-DA634F061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0F23A2-2EA7-46F4-A46A-B4F432B1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8D4B7-A218-49BA-9AFD-1986BF48C41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2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4CA5C-FA43-45B2-BFCF-41EEFB1E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5F0B3D-6445-434F-BD84-B9B6B2C62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338975" y="6396335"/>
            <a:ext cx="4779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kern="1600" dirty="0" err="1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Siegmundsburger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Haus </a:t>
            </a:r>
            <a:r>
              <a:rPr lang="de-DE" sz="2400" b="1" i="1" kern="1600" dirty="0">
                <a:solidFill>
                  <a:srgbClr val="FF00FF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Werraquelle</a:t>
            </a:r>
            <a:r>
              <a:rPr lang="de-DE" sz="24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836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2D3E6D-44AD-4FC9-9DAB-87DED5A6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C0335D-E9F0-492F-A2B2-CDB15E7C9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69BD34-5A8C-449A-94D3-CBF8C9890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84225-F27B-4596-861C-58FB33535F2C}" type="datetimeFigureOut">
              <a:rPr lang="de-DE" smtClean="0"/>
              <a:t>17.09.2021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829DF5-10AB-49F4-B162-1AF0676A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788063-B720-49B2-8128-34E99976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8D4B7-A218-49BA-9AFD-1986BF48C41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80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63D81-6744-466F-B6C4-80632506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D36000-21E1-44B6-85AC-B215B054D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436FED-C854-441F-8D31-8576C1CDF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407342" y="6311900"/>
            <a:ext cx="4779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kern="1600" dirty="0" err="1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Siegmundsburger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Haus </a:t>
            </a:r>
            <a:r>
              <a:rPr lang="de-DE" sz="2400" b="1" i="1" kern="1600" dirty="0">
                <a:solidFill>
                  <a:srgbClr val="FF00FF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Werraquelle</a:t>
            </a:r>
            <a:r>
              <a:rPr lang="de-DE" sz="24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85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205CA-EBD5-4387-891B-76126765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918EE1-4564-4E71-9500-B57E13BFC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F3A7482-8BE8-4033-A476-FF889DA3E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7CF5F9-9BA1-4699-AA58-95B9A0B43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4884365-E66F-461A-BE76-FC1C53F3E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330429" y="6396335"/>
            <a:ext cx="4779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kern="1600" dirty="0" err="1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Siegmundsburger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Haus </a:t>
            </a:r>
            <a:r>
              <a:rPr lang="de-DE" sz="2400" b="1" i="1" kern="1600" dirty="0">
                <a:solidFill>
                  <a:srgbClr val="FF00FF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Werraquelle</a:t>
            </a:r>
            <a:r>
              <a:rPr lang="de-DE" sz="24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46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230CB-C8D3-4972-8725-1D8A55B08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321883" y="6319423"/>
            <a:ext cx="4779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kern="1600" dirty="0" err="1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Siegmundsburger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Haus </a:t>
            </a:r>
            <a:r>
              <a:rPr lang="de-DE" sz="2400" b="1" i="1" kern="1600" dirty="0">
                <a:solidFill>
                  <a:srgbClr val="FF00FF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Werraquelle</a:t>
            </a:r>
            <a:r>
              <a:rPr lang="de-DE" sz="24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863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30429" y="6308079"/>
            <a:ext cx="4779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kern="1600" dirty="0" err="1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Siegmundsburger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Haus </a:t>
            </a:r>
            <a:r>
              <a:rPr lang="de-DE" sz="2400" b="1" i="1" kern="1600" dirty="0">
                <a:solidFill>
                  <a:srgbClr val="FF00FF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Werraquelle</a:t>
            </a:r>
            <a:r>
              <a:rPr lang="de-DE" sz="24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882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03B54-F533-44FD-8825-2F02A63C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28B2BE-2C40-4843-BE9A-E44C41EFC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D3356E-AF02-4F9B-B630-D5B330F47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321921" y="6317383"/>
            <a:ext cx="4779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kern="1600" dirty="0" err="1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Siegmundsburger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Haus </a:t>
            </a:r>
            <a:r>
              <a:rPr lang="de-DE" sz="2400" b="1" i="1" kern="1600" dirty="0">
                <a:solidFill>
                  <a:srgbClr val="FF00FF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Werraquelle</a:t>
            </a:r>
            <a:r>
              <a:rPr lang="de-DE" sz="24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9536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0FF64-DECE-4C9A-A577-C7161296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EEF3867-7076-4574-9A1F-29AB3F262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C216FC-E43F-4808-A23A-EFA98266D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326313" y="6317383"/>
            <a:ext cx="4779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kern="1600" dirty="0" err="1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Siegmundsburger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Haus </a:t>
            </a:r>
            <a:r>
              <a:rPr lang="de-DE" sz="2400" b="1" i="1" kern="1600" dirty="0">
                <a:solidFill>
                  <a:srgbClr val="FF00FF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Werraquelle</a:t>
            </a:r>
            <a:r>
              <a:rPr lang="de-DE" sz="24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103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434E76-CF8B-4399-A414-5642317EB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553BE8-BBEA-4C60-BB8A-89D3E0940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11075350" y="1"/>
            <a:ext cx="1123619" cy="6858000"/>
            <a:chOff x="11041166" y="163525"/>
            <a:chExt cx="1157803" cy="6694475"/>
          </a:xfrm>
        </p:grpSpPr>
        <p:grpSp>
          <p:nvGrpSpPr>
            <p:cNvPr id="8" name="Gruppieren 7"/>
            <p:cNvGrpSpPr/>
            <p:nvPr/>
          </p:nvGrpSpPr>
          <p:grpSpPr>
            <a:xfrm>
              <a:off x="11041166" y="4170920"/>
              <a:ext cx="1157803" cy="2687080"/>
              <a:chOff x="9928314" y="1424994"/>
              <a:chExt cx="2270655" cy="5433006"/>
            </a:xfrm>
          </p:grpSpPr>
          <p:pic>
            <p:nvPicPr>
              <p:cNvPr id="16" name="Grafik 3" descr="EU Flagge">
                <a:extLst>
                  <a:ext uri="{FF2B5EF4-FFF2-40B4-BE49-F238E27FC236}">
                    <a16:creationId xmlns:a16="http://schemas.microsoft.com/office/drawing/2014/main" id="{DB40C812-26E5-4ED9-AB5E-94353E02B5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0269" y="1424994"/>
                <a:ext cx="2266744" cy="1374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Grafik 7" descr="Flagge Ungarn">
                <a:extLst>
                  <a:ext uri="{FF2B5EF4-FFF2-40B4-BE49-F238E27FC236}">
                    <a16:creationId xmlns:a16="http://schemas.microsoft.com/office/drawing/2014/main" id="{2125AF3E-417E-4668-BFE8-68C0A9ED7DF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8314" y="2796160"/>
                <a:ext cx="2270655" cy="1374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Grafik 9" descr="Flagge Deutschland">
                <a:extLst>
                  <a:ext uri="{FF2B5EF4-FFF2-40B4-BE49-F238E27FC236}">
                    <a16:creationId xmlns:a16="http://schemas.microsoft.com/office/drawing/2014/main" id="{5C449A7F-9312-43C5-A52A-B6BD7C69C0D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1676" y="4170920"/>
                <a:ext cx="2254350" cy="1352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913144FF-71E4-4318-98A3-49157A822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31676" y="5523227"/>
                <a:ext cx="2264109" cy="1334773"/>
              </a:xfrm>
              <a:prstGeom prst="rect">
                <a:avLst/>
              </a:prstGeom>
            </p:spPr>
          </p:pic>
        </p:grpSp>
        <p:pic>
          <p:nvPicPr>
            <p:cNvPr id="9" name="Grafik 9" descr="Flagge Deutschland">
              <a:extLst>
                <a:ext uri="{FF2B5EF4-FFF2-40B4-BE49-F238E27FC236}">
                  <a16:creationId xmlns:a16="http://schemas.microsoft.com/office/drawing/2014/main" id="{5C449A7F-9312-43C5-A52A-B6BD7C69C0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2879" y="163525"/>
              <a:ext cx="1149489" cy="668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13144FF-71E4-4318-98A3-49157A822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042880" y="832682"/>
              <a:ext cx="1154465" cy="660158"/>
            </a:xfrm>
            <a:prstGeom prst="rect">
              <a:avLst/>
            </a:prstGeom>
          </p:spPr>
        </p:pic>
        <p:grpSp>
          <p:nvGrpSpPr>
            <p:cNvPr id="11" name="Gruppieren 10"/>
            <p:cNvGrpSpPr/>
            <p:nvPr/>
          </p:nvGrpSpPr>
          <p:grpSpPr>
            <a:xfrm>
              <a:off x="11041166" y="1483840"/>
              <a:ext cx="1157803" cy="2687080"/>
              <a:chOff x="9928314" y="1424994"/>
              <a:chExt cx="2270655" cy="5433006"/>
            </a:xfrm>
          </p:grpSpPr>
          <p:pic>
            <p:nvPicPr>
              <p:cNvPr id="12" name="Grafik 3" descr="EU Flagge">
                <a:extLst>
                  <a:ext uri="{FF2B5EF4-FFF2-40B4-BE49-F238E27FC236}">
                    <a16:creationId xmlns:a16="http://schemas.microsoft.com/office/drawing/2014/main" id="{DB40C812-26E5-4ED9-AB5E-94353E02B5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0269" y="1424994"/>
                <a:ext cx="2266744" cy="1374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Grafik 7" descr="Flagge Ungarn">
                <a:extLst>
                  <a:ext uri="{FF2B5EF4-FFF2-40B4-BE49-F238E27FC236}">
                    <a16:creationId xmlns:a16="http://schemas.microsoft.com/office/drawing/2014/main" id="{2125AF3E-417E-4668-BFE8-68C0A9ED7DF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8314" y="2796160"/>
                <a:ext cx="2270655" cy="1374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Grafik 9" descr="Flagge Deutschland">
                <a:extLst>
                  <a:ext uri="{FF2B5EF4-FFF2-40B4-BE49-F238E27FC236}">
                    <a16:creationId xmlns:a16="http://schemas.microsoft.com/office/drawing/2014/main" id="{5C449A7F-9312-43C5-A52A-B6BD7C69C0D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1676" y="4170920"/>
                <a:ext cx="2254350" cy="1352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913144FF-71E4-4318-98A3-49157A822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31676" y="5523227"/>
                <a:ext cx="2264109" cy="13347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2601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raw_suitcase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irmiers.com/profession-infirmiere/legislation/ide-as-ap-amp-quels-champs-de-collaboration.html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ringhotels.de/neustadt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ustadtanderorla.de/" TargetMode="External"/><Relationship Id="rId2" Type="http://schemas.openxmlformats.org/officeDocument/2006/relationships/hyperlink" Target="http://www.ringhotel-schlossberg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ustadtanderorla.de/" TargetMode="External"/><Relationship Id="rId2" Type="http://schemas.openxmlformats.org/officeDocument/2006/relationships/hyperlink" Target="http://www.hotel-stadt-neustadt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malkalden.de/" TargetMode="External"/><Relationship Id="rId2" Type="http://schemas.openxmlformats.org/officeDocument/2006/relationships/hyperlink" Target="http://www.hoteljaegerklause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://www.viba-schmalkalden.d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mmelsscheibe-erleben.de/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://www.waldschl&#246;sschen-saale-unstrut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dellbahn-wiehe.de/" TargetMode="External"/><Relationship Id="rId5" Type="http://schemas.openxmlformats.org/officeDocument/2006/relationships/hyperlink" Target="http://www.kloster-memleben.de/" TargetMode="External"/><Relationship Id="rId4" Type="http://schemas.openxmlformats.org/officeDocument/2006/relationships/hyperlink" Target="http://www.querfurt.de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linguistico.blogspot.com/2016/10/erasmus-ka2-without-frontiers.htm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96920-F0EE-47D8-8A7B-EDEBD3738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157" y="178332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b="1" kern="1600" dirty="0" err="1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Siegmundsburger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Haus </a:t>
            </a:r>
            <a:r>
              <a:rPr lang="de-DE" sz="7200" b="1" i="1" kern="1600" dirty="0">
                <a:solidFill>
                  <a:srgbClr val="FF00FF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Werraquelle</a:t>
            </a:r>
            <a:r>
              <a:rPr lang="de-DE" sz="72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GmbH</a:t>
            </a:r>
            <a:b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de-DE" b="1" kern="1600" dirty="0" err="1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shw</a:t>
            </a:r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de-DE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F1E8BBA-E118-451C-945F-44C139D0C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60146CEA-0C00-4E0F-B1A8-0AECDFD13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0DE8193-2E05-41CE-82AE-02FE4751C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43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D8B73C16-DF04-4DF0-85B5-AAEC4F994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78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171606EF-9C9A-45AD-8709-F6E2E3A96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9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5" y="4481950"/>
            <a:ext cx="3144721" cy="23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66" y="4659545"/>
            <a:ext cx="4269992" cy="204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05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39084"/>
            <a:ext cx="5171983" cy="1325563"/>
          </a:xfrm>
        </p:spPr>
        <p:txBody>
          <a:bodyPr/>
          <a:lstStyle/>
          <a:p>
            <a:r>
              <a:rPr lang="de-DE" dirty="0"/>
              <a:t>Arbeitskleidung / </a:t>
            </a:r>
            <a:r>
              <a:rPr lang="pl-PL" dirty="0"/>
              <a:t>Ubranie robocze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Restaurant/</a:t>
            </a:r>
          </a:p>
          <a:p>
            <a:pPr marL="0" indent="0">
              <a:buNone/>
            </a:pPr>
            <a:r>
              <a:rPr lang="pl-PL" dirty="0"/>
              <a:t>Restauracja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Küche/</a:t>
            </a:r>
          </a:p>
          <a:p>
            <a:pPr marL="0" indent="0">
              <a:buNone/>
            </a:pPr>
            <a:r>
              <a:rPr lang="pl-PL" dirty="0"/>
              <a:t>Kuchnia</a:t>
            </a:r>
            <a:endParaRPr lang="de-DE" dirty="0"/>
          </a:p>
          <a:p>
            <a:endParaRPr lang="de-DE" dirty="0"/>
          </a:p>
          <a:p>
            <a:r>
              <a:rPr lang="de-DE" dirty="0"/>
              <a:t>Etage/</a:t>
            </a:r>
          </a:p>
          <a:p>
            <a:pPr marL="0" indent="0">
              <a:buNone/>
            </a:pPr>
            <a:r>
              <a:rPr lang="pl-PL" dirty="0"/>
              <a:t>Obsługa pięter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94" y="1373521"/>
            <a:ext cx="2738876" cy="205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789" y="2265139"/>
            <a:ext cx="1470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86" y="1077757"/>
            <a:ext cx="15176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261" y="1077757"/>
            <a:ext cx="174942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-1992" r="12048" b="1992"/>
          <a:stretch/>
        </p:blipFill>
        <p:spPr bwMode="auto">
          <a:xfrm>
            <a:off x="3971493" y="3339907"/>
            <a:ext cx="1736725" cy="165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13" y="3542898"/>
            <a:ext cx="1255712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35" y="3926733"/>
            <a:ext cx="1931988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573" y="3669518"/>
            <a:ext cx="2067884" cy="137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84" y="5054036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515" y="4890577"/>
            <a:ext cx="1831694" cy="179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0F76C13-27A2-4D82-88F9-A4496B642D4B}"/>
              </a:ext>
            </a:extLst>
          </p:cNvPr>
          <p:cNvSpPr txBox="1"/>
          <p:nvPr/>
        </p:nvSpPr>
        <p:spPr>
          <a:xfrm>
            <a:off x="8614924" y="417144"/>
            <a:ext cx="2738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err="1">
                <a:latin typeface="+mj-lt"/>
              </a:rPr>
              <a:t>No</a:t>
            </a:r>
            <a:r>
              <a:rPr lang="de-DE" sz="4400" dirty="0">
                <a:latin typeface="+mj-lt"/>
              </a:rPr>
              <a:t> Go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95" y="0"/>
            <a:ext cx="1639375" cy="122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9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45751" cy="1325563"/>
          </a:xfrm>
        </p:spPr>
        <p:txBody>
          <a:bodyPr/>
          <a:lstStyle/>
          <a:p>
            <a:pPr algn="ctr"/>
            <a:r>
              <a:rPr lang="de-DE" dirty="0"/>
              <a:t>Ablauf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38199" y="1825625"/>
            <a:ext cx="10056541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de-DE" sz="1800" dirty="0">
                <a:solidFill>
                  <a:prstClr val="black"/>
                </a:solidFill>
              </a:rPr>
              <a:t>28.09.21	16:00 Uhr	Ankunft in </a:t>
            </a:r>
            <a:r>
              <a:rPr lang="de-DE" sz="1800" dirty="0" err="1">
                <a:solidFill>
                  <a:prstClr val="black"/>
                </a:solidFill>
              </a:rPr>
              <a:t>Siegmundsburg</a:t>
            </a:r>
            <a:r>
              <a:rPr lang="de-DE" sz="1800" dirty="0">
                <a:solidFill>
                  <a:prstClr val="black"/>
                </a:solidFill>
              </a:rPr>
              <a:t>		Übernachtung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de-DE" sz="1800" dirty="0">
                <a:solidFill>
                  <a:prstClr val="black"/>
                </a:solidFill>
              </a:rPr>
              <a:t>29.09.21			Erfurt, Transfer in Betriebe</a:t>
            </a:r>
            <a:endParaRPr lang="de-DE" sz="1800" dirty="0"/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de-DE" sz="1800" dirty="0"/>
              <a:t>30.09.21	erster Arbeitstag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de-DE" sz="1800" dirty="0"/>
              <a:t>08. u.09.10.	Monitoring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de-DE" sz="1800" dirty="0"/>
              <a:t>26.10.21	letzter Arbeitstag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de-DE" sz="1800" dirty="0"/>
              <a:t>27.10.21	Transfer aus den Betrieben nach Eisenach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de-DE" sz="1800" dirty="0"/>
              <a:t>		ca. 15:00 Uhr	Eisenach ab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084" y="5291137"/>
            <a:ext cx="2090738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862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Kloßfrage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Warum sind deutsche Schüler dick und polnische Schüler schlank?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23" y="3140969"/>
            <a:ext cx="3994257" cy="25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896" y="5749326"/>
            <a:ext cx="1485319" cy="111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8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j-webcenter.de/Volleyball/VVH/source/witwe_bolte_sauerkra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908720"/>
            <a:ext cx="7392821" cy="490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5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426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Polnische Piroggen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95" y="1556792"/>
            <a:ext cx="7306303" cy="47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188" y="0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157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Thüringer Klöße</a:t>
            </a:r>
          </a:p>
        </p:txBody>
      </p:sp>
      <p:sp>
        <p:nvSpPr>
          <p:cNvPr id="5" name="AutoShape 2" descr="data:image/jpeg;base64,/9j/4AAQSkZJRgABAQAAAQABAAD/2wCEAAkGBhASDxUPEBQPEBAQEA8PEBAQEBAPFRAPFBAVFBQQFRQXGyYeFxkjGhQUHy8gIycpLCwsFR4xNTAqNSYrLCkBCQoKDgwOGg8PGiwkHCQsLCwpKiwpKSwsKSksLCkvLCksLykpKSwpLCwsLCksLCkqKSksLCkpKSksLCksLCkpLP/AABEIALUBFgMBIgACEQEDEQH/xAAbAAEAAgMBAQAAAAAAAAAAAAAABAUBAgMGB//EADQQAAIBAwEFBgUEAgMBAAAAAAABAgMEESEFEjFBURMiYXGBkQZSobHBFDJC0XLhI2LwFf/EABoBAQADAQEBAAAAAAAAAAAAAAABAgMEBQb/xAAnEQEAAgIBAwQCAgMAAAAAAAAAAQIDESEEEjEUIkFREzIFoSNhkf/aAAwDAQACEQMRAD8A+4gAAAAAAAAAAAAAAAAAAAAAAAAAAAAAAAAAAAAAAAAAAAAAAAAAAAAAAAAAAAAAAAAAAAAAAAAAAAAAAAAAAAAAAAAAAAAAAAAAAAAAAAAAAAAAAAAGAMgADGRkyYAyDAAyAAAAAAGAMgwMgZGQYbAZGTRsZA6A0UjdAAAAAAAAAAAAAAAGGAMgwZAAwV9ztTDxHD6v+jPJlrjjdlorM+FgDz9S7m+LbMKs1wb9GcXr674hp+GXoQUEb+a4Sl75+5NttrLhP3X9GtOsx3nXhWccwsZSS1eiItTaUFwyyqu9ob8tcqK4I4dsc2X+QiJ1RpXD9rh7V6L3ZmO1FzXsykdU0dYx9faFvww9RRrxlrF5/B1PJ0ryUXmLwz0FhtBVF0kuK/KO7p+rrl4nyyvjmqYYOVxcqCy/RdSrrX0peC6I0zdTTF58q1pNlrKvFcWjX9VDqUsqxz7Y8+f5Kd+G34P9vRqafAxJnnoXsovR4LO02gp6PSS5dfI7MHWUyzrxLK+Oa8pmTOTVGyO1mykbIwjYAAAAAAAAAAAByrXCitePQ0ubjd0XEq61U48/Uxj4jy1pj271r+T4aLwIs7h9X7kerVOXaZ4njZOptafLpjHEQmwvpR4N+T1RPtdqqTxLCfXkUe/yNXVxoa4+rvSfPCs44ld7Wvt1bi4tavouhTuqcatXOvFoifqsnN1fV999/wDGmPHqFh2plVCFGodIT5HLGTleapO+O1Nexn0+qI1XeXKXszabzXmVdF1W59PsawuOhxlW458iso3m7JxfJtHJky6tv7aRXhcuuaOqRYXKei1z0LS1tUlmWr6ckWrE5PEonUOVKlOXBer0RYWFOVOanlacV1XQwqhq6p149Y5iflnPu4Srmq5y3m14Lojg4vwZxdYQqFrZIyTufKIjUNpS66Gkq6NpVuT19CFcQ0zH2/oxvExzVaHSrcGKN201JPDTyVbuMm1OtqZUyzNtwtNeHu7WupwU1zX15o7opvhyvmnJfLL7ouYn12G/fjizzrRqdN0bGqNjZUAAAAAAAAMSeFkycbl91lbzqsymI3KvuKhCqSO1aRGm9D5rLeZl3VjUOE5+pycmbVJ6YRDnUfA47W00iEhSOTkvU4yq4ObrlJvrynSRKoVlzV3ZacJffmSJ1ljJ22bZKpJVJLKg8xXWXU57f5ZisLx7Y272NjOS3pd1Pgsa48uRa0reMeC9TdMZPSx0rjYzM2ayNO16m84nKXmabne1WlVRlpJJnltr7FnCTq0szi9ZR/lHRLP/AGR6acjnv9SmTHW/ErVtMKbYNNOKqvjLO74Lr6l32hCrx3XvJac0vua07nJyxMY/Yv8AtysFM1lI4xmYdQv3aRptOepntUR6tQ0cynfzKdJXbHN1jg58jnKWheLSjTjtCGGprg+PgzjSqe/A71+9Tkn0b9VqVdtXzjXmWivu3HyrMvc/Ci/45PrJeyX+y/izzWypbsUly5+J6C3rbyzz5rxPqenr2Y4q4LTudpKNjSLN0bqgAAAAAAABwu13X4Hcg7Tud1Y68fIpkjdZhNfKsrvkcJM7ykmRajwfL2jU8u+JRrjjoQZyxqTa0iqvKmOBx5eOV4lpcXGHo/XJEncp8H4nmtqbd3swpaYclJ8Ho+TRW2u03S70nNrXurVOWNPsU9Ne8bnz9MJ6qlbdv9va9plqK/k0keusKSjBRXJHzDYO3t6opVcRw8ppPvdF5n1CwqJxXkadPgnHaYny0nLF43VLSGDdRG4d01V254NJxO5zmiIiDaBVi86HCoyZXIVUibLNZTyirrT3KmOT+5NbKza/BS6P6HL1Fd12vSeVjRraZOu+VtlWyiwgZUmbQtPBURyOsuJroX7dyjblM0b/ALNqmhxlP3LRXUq7aXlXdo1JLiqc2vNRZQ7Ho1Z4c8JcVFfnqW99LMHBcZYXpz+h32fa4SPW6XFE+6WOS3w9Bsl9zHTT0Lq0niWOqx6lTsuHH0LKD70fP8M9qnhyStos6I4wZ2RohkAAAAAAAGGyh2rNuTLqrIp9o0+ZTJ4THlUwvN17r4cn+DepVyRrqjkqqtxUpvP7o9Oa8jwuoxTvcOuloWNaqVN/UTi8NLjr08TattGLi3vJY16Y9DzVx8RRlLdUZYee9nxWNPc8u8WnjS1r1r5l5K+fexHGFKWMc9eZ1pTz3ZrXezh8u5JZ92izvuzbzuxy9W+rKutXW8kn1Wi4I7aX748OD8HZMzaeHfZVGXbRxhvOW+UUfYNiVM015I+K2d9KlXi5aRctxvX+XB+WT6v8PXycUslckTGSJn5h0Yq1rX2zt62kzqkRKc9CTCRvH00bSic5ROzZzkRasbNolWmQbhaljVRBuFoY2qtEoE4lVtd9xrwLWpoee2/eKEW3hZxFebZlaNxpeJ5Sdmt4LaMzzdheJpYZcUblY4oxpTt4TadpkpHOTI071L/RGuNqRXFpeqL6RtKnWIlxeKKy3hFfX2nOTxTi5Pq9EjFrsipOSnVe81wS0S8kdOLBa0q2tEJlm3OW97LwL+1pEazsVEtra3z5cz2sWPtjTmtO02xp4TZ2pVMzz00X5IN1fKPcjx4eR0sWdkccMl9QkSokK2ZMiWGwAAAAAYbBhgcarINZrg+D+niTaqINdAVd1bNeRW16PUvHU5PVfbyKzblPdoVKkMvEJaxaTjp+7Xhjj6HNlp2xNlu58t2zertp7r7SKk8PPLwzxRTTuZZxHCbaxnPU2v6LTfe554kOpd1JvdUYLHSFOLSXPeSTPEx0ifc4ZvO+WtzcVVJqeiWMSjqmcaUm5aZfF4w2SbqbjDGIydTKe9h8OejymRKUnF4Tw8dTprHt4hOTLN/2THqk6jZ6v4R2u1Pccs4SxyeNdTzdmqk4JNZynhNc+ptHZtxCSnCEt5cGsP0MLU7419Num3vfw+02V4muJaUquh8u2B8TVV3K1KrB/NutxfryPW23xBT4byz04FeY8u96hVTEmVVDbFOXCUfdEtXS/wDMb2Os2V9xI6V72PNpepVXu1oYai2/8dSO3fgiSvUR4nbN2q1TCa3It4/7P5iz2hRu7juRaoU3o8JynJeemDNj8Gxj+6UpfQ3w4bRO9E2hQQt2tYNx8v6JNGheS0g211ccL3PaWuw6ceEV5tZf1LCFqkdM9L3+VO/Txdr8MV5a1q08fJT7q9y4t/h6nHllrnLMn9T0KoGyomtelpX4Vm8yq6ez4rkSadsTXSS44RXXm3qVPSPfl4a/6R01xqdyfToJLMtEQbzb0dadJZfDOdF4+LKS42hVrPV4j8q/LJFnaGmohVMs4NvL1b4s9DY0yvsrUu7WkSJ1vElxRxoxO5YAAAAAGAZAHGpEhV4FjJEarTAqqsCHVi9cc001xTT6rmWlWmRKlInyPmfxB8DVJYnTaljelJKO74rC589EecuPg65hKMtycnOLeIpya11Uks45PB9kq0SHUpHDPQ1j9ZmGM4qzy+dW3wbVlSTlTkv5RUk4tPGM9TzVz8NVqSk5wkpJp72Mp41zk+zqvUjwk/J6r6h3rf74U5+mCfR6jVZTOOJh8s+HrarOUXu1Gnpnckl6PGMHvLTZGmqLynfUudNr/FpkmF5bv5l5xf4Ip0fbMyvX2xpUw2Yuh0/+ZDoi436HKa9mvubxjR+eHujX06/epVsmn8qOsdmxXDTnxZcxpUvnh7o27Ol88Pcj0sfR3qN7Lh0No7PiuCLl9iv5L0yzSVxQXNvyTLx02vhHerY2q6HaFq+SO8tpU1wjJ+yOFTbEv4xivNtmsYVe93jaM3/TpcWkVVXaFZ/yx/ikiHUhKX7m35vJf8cQjuXFbaNGHGSb6LvfYrLn4ifCnHHjL+l/ZG/ShWJOohG0G5uKtT90njotF7I50rMt4bPJNKxKytCvtrIt7W0JFvZFjQtSizS3tyyoUhRoEqECRmCNwCQAAAAAAABhmkonQxgCLUpEWpblm4mkqYFNUtyJVti+nQI1W2JQoJ25wlbl3UoEeVAlCp/Tmf05ZdgZ7AmEK5UDpGgTlQN1QLQhCjQOioE2NA3VEnaNIDomrtyxdE17EnZpXO2Nf0pZ9iOxI2nSs/SGVaFmqJsqBGzSsVobxtCyVubq3KytEK+NqSaVqS40DvTpFUuFK2JVOidIwOiRCWsYm6RkAAAAAAAAAAAAAAAAAYaOc4gARK9NEScACRq4BQALKsqBuoABDdQN9wwCyTcM9mYAGezM9mgCEMqmjdU0AQlsoIyoIADKidYoArKXSKMgEJAAAAAAAAf/2Q=="/>
          <p:cNvSpPr>
            <a:spLocks noChangeAspect="1" noChangeArrowheads="1"/>
          </p:cNvSpPr>
          <p:nvPr/>
        </p:nvSpPr>
        <p:spPr bwMode="auto">
          <a:xfrm>
            <a:off x="207433" y="-822325"/>
            <a:ext cx="35306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" name="AutoShape 4" descr="data:image/jpeg;base64,/9j/4AAQSkZJRgABAQAAAQABAAD/2wCEAAkGBhASDxUPEBQPEBAQEA8PEBAQEBAPFRAPFBAVFBQQFRQXGyYeFxkjGhQUHy8gIycpLCwsFR4xNTAqNSYrLCkBCQoKDgwOGg8PGiwkHCQsLCwpKiwpKSwsKSksLCkvLCksLykpKSwpLCwsLCksLCkqKSksLCkpKSksLCksLCkpLP/AABEIALUBFgMBIgACEQEDEQH/xAAbAAEAAgMBAQAAAAAAAAAAAAAABAUBAgMGB//EADQQAAIBAwEFBgUEAgMBAAAAAAABAgMEESEFEjFBURMiYXGBkQZSobHBFDJC0XLhI2LwFf/EABoBAQADAQEBAAAAAAAAAAAAAAABAgMEBQb/xAAnEQEAAgIBAwQCAgMAAAAAAAAAAQIDESEEEjEUIkFREzIFoSNhkf/aAAwDAQACEQMRAD8A+4gAAAAAAAAAAAAAAAAAAAAAAAAAAAAAAAAAAAAAAAAAAAAAAAAAAAAAAAAAAAAAAAAAAAAAAAAAAAAAAAAAAAAAAAAAAAAAAAAAAAAAAAAAAAAAAAAGAMgADGRkyYAyDAAyAAAAAAGAMgwMgZGQYbAZGTRsZA6A0UjdAAAAAAAAAAAAAAAGGAMgwZAAwV9ztTDxHD6v+jPJlrjjdlorM+FgDz9S7m+LbMKs1wb9GcXr674hp+GXoQUEb+a4Sl75+5NttrLhP3X9GtOsx3nXhWccwsZSS1eiItTaUFwyyqu9ob8tcqK4I4dsc2X+QiJ1RpXD9rh7V6L3ZmO1FzXsykdU0dYx9faFvww9RRrxlrF5/B1PJ0ryUXmLwz0FhtBVF0kuK/KO7p+rrl4nyyvjmqYYOVxcqCy/RdSrrX0peC6I0zdTTF58q1pNlrKvFcWjX9VDqUsqxz7Y8+f5Kd+G34P9vRqafAxJnnoXsovR4LO02gp6PSS5dfI7MHWUyzrxLK+Oa8pmTOTVGyO1mykbIwjYAAAAAAAAAAAByrXCitePQ0ubjd0XEq61U48/Uxj4jy1pj271r+T4aLwIs7h9X7kerVOXaZ4njZOptafLpjHEQmwvpR4N+T1RPtdqqTxLCfXkUe/yNXVxoa4+rvSfPCs44ld7Wvt1bi4tavouhTuqcatXOvFoifqsnN1fV999/wDGmPHqFh2plVCFGodIT5HLGTleapO+O1Nexn0+qI1XeXKXszabzXmVdF1W59PsawuOhxlW458iso3m7JxfJtHJky6tv7aRXhcuuaOqRYXKei1z0LS1tUlmWr6ckWrE5PEonUOVKlOXBer0RYWFOVOanlacV1XQwqhq6p149Y5iflnPu4Srmq5y3m14Lojg4vwZxdYQqFrZIyTufKIjUNpS66Gkq6NpVuT19CFcQ0zH2/oxvExzVaHSrcGKN201JPDTyVbuMm1OtqZUyzNtwtNeHu7WupwU1zX15o7opvhyvmnJfLL7ouYn12G/fjizzrRqdN0bGqNjZUAAAAAAAAMSeFkycbl91lbzqsymI3KvuKhCqSO1aRGm9D5rLeZl3VjUOE5+pycmbVJ6YRDnUfA47W00iEhSOTkvU4yq4ObrlJvrynSRKoVlzV3ZacJffmSJ1ljJ22bZKpJVJLKg8xXWXU57f5ZisLx7Y272NjOS3pd1Pgsa48uRa0reMeC9TdMZPSx0rjYzM2ayNO16m84nKXmabne1WlVRlpJJnltr7FnCTq0szi9ZR/lHRLP/AGR6acjnv9SmTHW/ErVtMKbYNNOKqvjLO74Lr6l32hCrx3XvJac0vua07nJyxMY/Yv8AtysFM1lI4xmYdQv3aRptOepntUR6tQ0cynfzKdJXbHN1jg58jnKWheLSjTjtCGGprg+PgzjSqe/A71+9Tkn0b9VqVdtXzjXmWivu3HyrMvc/Ci/45PrJeyX+y/izzWypbsUly5+J6C3rbyzz5rxPqenr2Y4q4LTudpKNjSLN0bqgAAAAAAABwu13X4Hcg7Tud1Y68fIpkjdZhNfKsrvkcJM7ykmRajwfL2jU8u+JRrjjoQZyxqTa0iqvKmOBx5eOV4lpcXGHo/XJEncp8H4nmtqbd3swpaYclJ8Ho+TRW2u03S70nNrXurVOWNPsU9Ne8bnz9MJ6qlbdv9va9plqK/k0keusKSjBRXJHzDYO3t6opVcRw8ppPvdF5n1CwqJxXkadPgnHaYny0nLF43VLSGDdRG4d01V254NJxO5zmiIiDaBVi86HCoyZXIVUibLNZTyirrT3KmOT+5NbKza/BS6P6HL1Fd12vSeVjRraZOu+VtlWyiwgZUmbQtPBURyOsuJroX7dyjblM0b/ALNqmhxlP3LRXUq7aXlXdo1JLiqc2vNRZQ7Ho1Z4c8JcVFfnqW99LMHBcZYXpz+h32fa4SPW6XFE+6WOS3w9Bsl9zHTT0Lq0niWOqx6lTsuHH0LKD70fP8M9qnhyStos6I4wZ2RohkAAAAAAAGGyh2rNuTLqrIp9o0+ZTJ4THlUwvN17r4cn+DepVyRrqjkqqtxUpvP7o9Oa8jwuoxTvcOuloWNaqVN/UTi8NLjr08TattGLi3vJY16Y9DzVx8RRlLdUZYee9nxWNPc8u8WnjS1r1r5l5K+fexHGFKWMc9eZ1pTz3ZrXezh8u5JZ92izvuzbzuxy9W+rKutXW8kn1Wi4I7aX748OD8HZMzaeHfZVGXbRxhvOW+UUfYNiVM015I+K2d9KlXi5aRctxvX+XB+WT6v8PXycUslckTGSJn5h0Yq1rX2zt62kzqkRKc9CTCRvH00bSic5ROzZzkRasbNolWmQbhaljVRBuFoY2qtEoE4lVtd9xrwLWpoee2/eKEW3hZxFebZlaNxpeJ5Sdmt4LaMzzdheJpYZcUblY4oxpTt4TadpkpHOTI071L/RGuNqRXFpeqL6RtKnWIlxeKKy3hFfX2nOTxTi5Pq9EjFrsipOSnVe81wS0S8kdOLBa0q2tEJlm3OW97LwL+1pEazsVEtra3z5cz2sWPtjTmtO02xp4TZ2pVMzz00X5IN1fKPcjx4eR0sWdkccMl9QkSokK2ZMiWGwAAAAAYbBhgcarINZrg+D+niTaqINdAVd1bNeRW16PUvHU5PVfbyKzblPdoVKkMvEJaxaTjp+7Xhjj6HNlp2xNlu58t2zertp7r7SKk8PPLwzxRTTuZZxHCbaxnPU2v6LTfe554kOpd1JvdUYLHSFOLSXPeSTPEx0ifc4ZvO+WtzcVVJqeiWMSjqmcaUm5aZfF4w2SbqbjDGIydTKe9h8OejymRKUnF4Tw8dTprHt4hOTLN/2THqk6jZ6v4R2u1Pccs4SxyeNdTzdmqk4JNZynhNc+ptHZtxCSnCEt5cGsP0MLU7419Num3vfw+02V4muJaUquh8u2B8TVV3K1KrB/NutxfryPW23xBT4byz04FeY8u96hVTEmVVDbFOXCUfdEtXS/wDMb2Os2V9xI6V72PNpepVXu1oYai2/8dSO3fgiSvUR4nbN2q1TCa3It4/7P5iz2hRu7juRaoU3o8JynJeemDNj8Gxj+6UpfQ3w4bRO9E2hQQt2tYNx8v6JNGheS0g211ccL3PaWuw6ceEV5tZf1LCFqkdM9L3+VO/Txdr8MV5a1q08fJT7q9y4t/h6nHllrnLMn9T0KoGyomtelpX4Vm8yq6ez4rkSadsTXSS44RXXm3qVPSPfl4a/6R01xqdyfToJLMtEQbzb0dadJZfDOdF4+LKS42hVrPV4j8q/LJFnaGmohVMs4NvL1b4s9DY0yvsrUu7WkSJ1vElxRxoxO5YAAAAAGAZAHGpEhV4FjJEarTAqqsCHVi9cc001xTT6rmWlWmRKlInyPmfxB8DVJYnTaljelJKO74rC589EecuPg65hKMtycnOLeIpya11Uks45PB9kq0SHUpHDPQ1j9ZmGM4qzy+dW3wbVlSTlTkv5RUk4tPGM9TzVz8NVqSk5wkpJp72Mp41zk+zqvUjwk/J6r6h3rf74U5+mCfR6jVZTOOJh8s+HrarOUXu1Gnpnckl6PGMHvLTZGmqLynfUudNr/FpkmF5bv5l5xf4Ip0fbMyvX2xpUw2Yuh0/+ZDoi436HKa9mvubxjR+eHujX06/epVsmn8qOsdmxXDTnxZcxpUvnh7o27Ol88Pcj0sfR3qN7Lh0No7PiuCLl9iv5L0yzSVxQXNvyTLx02vhHerY2q6HaFq+SO8tpU1wjJ+yOFTbEv4xivNtmsYVe93jaM3/TpcWkVVXaFZ/yx/ikiHUhKX7m35vJf8cQjuXFbaNGHGSb6LvfYrLn4ifCnHHjL+l/ZG/ShWJOohG0G5uKtT90njotF7I50rMt4bPJNKxKytCvtrIt7W0JFvZFjQtSizS3tyyoUhRoEqECRmCNwCQAAAAAAABhmkonQxgCLUpEWpblm4mkqYFNUtyJVti+nQI1W2JQoJ25wlbl3UoEeVAlCp/Tmf05ZdgZ7AmEK5UDpGgTlQN1QLQhCjQOioE2NA3VEnaNIDomrtyxdE17EnZpXO2Nf0pZ9iOxI2nSs/SGVaFmqJsqBGzSsVobxtCyVubq3KytEK+NqSaVqS40DvTpFUuFK2JVOidIwOiRCWsYm6RkAAAAAAAAAAAAAAAAAYaOc4gARK9NEScACRq4BQALKsqBuoABDdQN9wwCyTcM9mYAGezM9mgCEMqmjdU0AQlsoIyoIADKidYoArKXSKMgEJAAAAAAAAf/2Q=="/>
          <p:cNvSpPr>
            <a:spLocks noChangeAspect="1" noChangeArrowheads="1"/>
          </p:cNvSpPr>
          <p:nvPr/>
        </p:nvSpPr>
        <p:spPr bwMode="auto">
          <a:xfrm>
            <a:off x="410633" y="-669925"/>
            <a:ext cx="35306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" name="AutoShape 6" descr="data:image/jpeg;base64,/9j/4AAQSkZJRgABAQAAAQABAAD/2wCEAAkGBhASDxUPEBQPEBAQEA8PEBAQEBAPFRAPFBAVFBQQFRQXGyYeFxkjGhQUHy8gIycpLCwsFR4xNTAqNSYrLCkBCQoKDgwOGg8PGiwkHCQsLCwpKiwpKSwsKSksLCkvLCksLykpKSwpLCwsLCksLCkqKSksLCkpKSksLCksLCkpLP/AABEIALUBFgMBIgACEQEDEQH/xAAbAAEAAgMBAQAAAAAAAAAAAAAABAUBAgMGB//EADQQAAIBAwEFBgUEAgMBAAAAAAABAgMEESEFEjFBURMiYXGBkQZSobHBFDJC0XLhI2LwFf/EABoBAQADAQEBAAAAAAAAAAAAAAABAgMEBQb/xAAnEQEAAgIBAwQCAgMAAAAAAAAAAQIDESEEEjEUIkFREzIFoSNhkf/aAAwDAQACEQMRAD8A+4gAAAAAAAAAAAAAAAAAAAAAAAAAAAAAAAAAAAAAAAAAAAAAAAAAAAAAAAAAAAAAAAAAAAAAAAAAAAAAAAAAAAAAAAAAAAAAAAAAAAAAAAAAAAAAAAAGAMgADGRkyYAyDAAyAAAAAAGAMgwMgZGQYbAZGTRsZA6A0UjdAAAAAAAAAAAAAAAGGAMgwZAAwV9ztTDxHD6v+jPJlrjjdlorM+FgDz9S7m+LbMKs1wb9GcXr674hp+GXoQUEb+a4Sl75+5NttrLhP3X9GtOsx3nXhWccwsZSS1eiItTaUFwyyqu9ob8tcqK4I4dsc2X+QiJ1RpXD9rh7V6L3ZmO1FzXsykdU0dYx9faFvww9RRrxlrF5/B1PJ0ryUXmLwz0FhtBVF0kuK/KO7p+rrl4nyyvjmqYYOVxcqCy/RdSrrX0peC6I0zdTTF58q1pNlrKvFcWjX9VDqUsqxz7Y8+f5Kd+G34P9vRqafAxJnnoXsovR4LO02gp6PSS5dfI7MHWUyzrxLK+Oa8pmTOTVGyO1mykbIwjYAAAAAAAAAAAByrXCitePQ0ubjd0XEq61U48/Uxj4jy1pj271r+T4aLwIs7h9X7kerVOXaZ4njZOptafLpjHEQmwvpR4N+T1RPtdqqTxLCfXkUe/yNXVxoa4+rvSfPCs44ld7Wvt1bi4tavouhTuqcatXOvFoifqsnN1fV999/wDGmPHqFh2plVCFGodIT5HLGTleapO+O1Nexn0+qI1XeXKXszabzXmVdF1W59PsawuOhxlW458iso3m7JxfJtHJky6tv7aRXhcuuaOqRYXKei1z0LS1tUlmWr6ckWrE5PEonUOVKlOXBer0RYWFOVOanlacV1XQwqhq6p149Y5iflnPu4Srmq5y3m14Lojg4vwZxdYQqFrZIyTufKIjUNpS66Gkq6NpVuT19CFcQ0zH2/oxvExzVaHSrcGKN201JPDTyVbuMm1OtqZUyzNtwtNeHu7WupwU1zX15o7opvhyvmnJfLL7ouYn12G/fjizzrRqdN0bGqNjZUAAAAAAAAMSeFkycbl91lbzqsymI3KvuKhCqSO1aRGm9D5rLeZl3VjUOE5+pycmbVJ6YRDnUfA47W00iEhSOTkvU4yq4ObrlJvrynSRKoVlzV3ZacJffmSJ1ljJ22bZKpJVJLKg8xXWXU57f5ZisLx7Y272NjOS3pd1Pgsa48uRa0reMeC9TdMZPSx0rjYzM2ayNO16m84nKXmabne1WlVRlpJJnltr7FnCTq0szi9ZR/lHRLP/AGR6acjnv9SmTHW/ErVtMKbYNNOKqvjLO74Lr6l32hCrx3XvJac0vua07nJyxMY/Yv8AtysFM1lI4xmYdQv3aRptOepntUR6tQ0cynfzKdJXbHN1jg58jnKWheLSjTjtCGGprg+PgzjSqe/A71+9Tkn0b9VqVdtXzjXmWivu3HyrMvc/Ci/45PrJeyX+y/izzWypbsUly5+J6C3rbyzz5rxPqenr2Y4q4LTudpKNjSLN0bqgAAAAAAABwu13X4Hcg7Tud1Y68fIpkjdZhNfKsrvkcJM7ykmRajwfL2jU8u+JRrjjoQZyxqTa0iqvKmOBx5eOV4lpcXGHo/XJEncp8H4nmtqbd3swpaYclJ8Ho+TRW2u03S70nNrXurVOWNPsU9Ne8bnz9MJ6qlbdv9va9plqK/k0keusKSjBRXJHzDYO3t6opVcRw8ppPvdF5n1CwqJxXkadPgnHaYny0nLF43VLSGDdRG4d01V254NJxO5zmiIiDaBVi86HCoyZXIVUibLNZTyirrT3KmOT+5NbKza/BS6P6HL1Fd12vSeVjRraZOu+VtlWyiwgZUmbQtPBURyOsuJroX7dyjblM0b/ALNqmhxlP3LRXUq7aXlXdo1JLiqc2vNRZQ7Ho1Z4c8JcVFfnqW99LMHBcZYXpz+h32fa4SPW6XFE+6WOS3w9Bsl9zHTT0Lq0niWOqx6lTsuHH0LKD70fP8M9qnhyStos6I4wZ2RohkAAAAAAAGGyh2rNuTLqrIp9o0+ZTJ4THlUwvN17r4cn+DepVyRrqjkqqtxUpvP7o9Oa8jwuoxTvcOuloWNaqVN/UTi8NLjr08TattGLi3vJY16Y9DzVx8RRlLdUZYee9nxWNPc8u8WnjS1r1r5l5K+fexHGFKWMc9eZ1pTz3ZrXezh8u5JZ92izvuzbzuxy9W+rKutXW8kn1Wi4I7aX748OD8HZMzaeHfZVGXbRxhvOW+UUfYNiVM015I+K2d9KlXi5aRctxvX+XB+WT6v8PXycUslckTGSJn5h0Yq1rX2zt62kzqkRKc9CTCRvH00bSic5ROzZzkRasbNolWmQbhaljVRBuFoY2qtEoE4lVtd9xrwLWpoee2/eKEW3hZxFebZlaNxpeJ5Sdmt4LaMzzdheJpYZcUblY4oxpTt4TadpkpHOTI071L/RGuNqRXFpeqL6RtKnWIlxeKKy3hFfX2nOTxTi5Pq9EjFrsipOSnVe81wS0S8kdOLBa0q2tEJlm3OW97LwL+1pEazsVEtra3z5cz2sWPtjTmtO02xp4TZ2pVMzz00X5IN1fKPcjx4eR0sWdkccMl9QkSokK2ZMiWGwAAAAAYbBhgcarINZrg+D+niTaqINdAVd1bNeRW16PUvHU5PVfbyKzblPdoVKkMvEJaxaTjp+7Xhjj6HNlp2xNlu58t2zertp7r7SKk8PPLwzxRTTuZZxHCbaxnPU2v6LTfe554kOpd1JvdUYLHSFOLSXPeSTPEx0ifc4ZvO+WtzcVVJqeiWMSjqmcaUm5aZfF4w2SbqbjDGIydTKe9h8OejymRKUnF4Tw8dTprHt4hOTLN/2THqk6jZ6v4R2u1Pccs4SxyeNdTzdmqk4JNZynhNc+ptHZtxCSnCEt5cGsP0MLU7419Num3vfw+02V4muJaUquh8u2B8TVV3K1KrB/NutxfryPW23xBT4byz04FeY8u96hVTEmVVDbFOXCUfdEtXS/wDMb2Os2V9xI6V72PNpepVXu1oYai2/8dSO3fgiSvUR4nbN2q1TCa3It4/7P5iz2hRu7juRaoU3o8JynJeemDNj8Gxj+6UpfQ3w4bRO9E2hQQt2tYNx8v6JNGheS0g211ccL3PaWuw6ceEV5tZf1LCFqkdM9L3+VO/Txdr8MV5a1q08fJT7q9y4t/h6nHllrnLMn9T0KoGyomtelpX4Vm8yq6ez4rkSadsTXSS44RXXm3qVPSPfl4a/6R01xqdyfToJLMtEQbzb0dadJZfDOdF4+LKS42hVrPV4j8q/LJFnaGmohVMs4NvL1b4s9DY0yvsrUu7WkSJ1vElxRxoxO5YAAAAAGAZAHGpEhV4FjJEarTAqqsCHVi9cc001xTT6rmWlWmRKlInyPmfxB8DVJYnTaljelJKO74rC589EecuPg65hKMtycnOLeIpya11Uks45PB9kq0SHUpHDPQ1j9ZmGM4qzy+dW3wbVlSTlTkv5RUk4tPGM9TzVz8NVqSk5wkpJp72Mp41zk+zqvUjwk/J6r6h3rf74U5+mCfR6jVZTOOJh8s+HrarOUXu1Gnpnckl6PGMHvLTZGmqLynfUudNr/FpkmF5bv5l5xf4Ip0fbMyvX2xpUw2Yuh0/+ZDoi436HKa9mvubxjR+eHujX06/epVsmn8qOsdmxXDTnxZcxpUvnh7o27Ol88Pcj0sfR3qN7Lh0No7PiuCLl9iv5L0yzSVxQXNvyTLx02vhHerY2q6HaFq+SO8tpU1wjJ+yOFTbEv4xivNtmsYVe93jaM3/TpcWkVVXaFZ/yx/ikiHUhKX7m35vJf8cQjuXFbaNGHGSb6LvfYrLn4ifCnHHjL+l/ZG/ShWJOohG0G5uKtT90njotF7I50rMt4bPJNKxKytCvtrIt7W0JFvZFjQtSizS3tyyoUhRoEqECRmCNwCQAAAAAAABhmkonQxgCLUpEWpblm4mkqYFNUtyJVti+nQI1W2JQoJ25wlbl3UoEeVAlCp/Tmf05ZdgZ7AmEK5UDpGgTlQN1QLQhCjQOioE2NA3VEnaNIDomrtyxdE17EnZpXO2Nf0pZ9iOxI2nSs/SGVaFmqJsqBGzSsVobxtCyVubq3KytEK+NqSaVqS40DvTpFUuFK2JVOidIwOiRCWsYm6RkAAAAAAAAAAAAAAAAAYaOc4gARK9NEScACRq4BQALKsqBuoABDdQN9wwCyTcM9mYAGezM9mgCEMqmjdU0AQlsoIyoIADKidYoArKXSKMgEJAAAAAAAAf/2Q=="/>
          <p:cNvSpPr>
            <a:spLocks noChangeAspect="1" noChangeArrowheads="1"/>
          </p:cNvSpPr>
          <p:nvPr/>
        </p:nvSpPr>
        <p:spPr bwMode="auto">
          <a:xfrm>
            <a:off x="613833" y="-517525"/>
            <a:ext cx="35306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" name="AutoShape 8" descr="data:image/jpeg;base64,/9j/4AAQSkZJRgABAQAAAQABAAD/2wCEAAkGBhASDxUPEBQPEBAQEA8PEBAQEBAPFRAPFBAVFBQQFRQXGyYeFxkjGhQUHy8gIycpLCwsFR4xNTAqNSYrLCkBCQoKDgwOGg8PGiwkHCQsLCwpKiwpKSwsKSksLCkvLCksLykpKSwpLCwsLCksLCkqKSksLCkpKSksLCksLCkpLP/AABEIALUBFgMBIgACEQEDEQH/xAAbAAEAAgMBAQAAAAAAAAAAAAAABAUBAgMGB//EADQQAAIBAwEFBgUEAgMBAAAAAAABAgMEESEFEjFBURMiYXGBkQZSobHBFDJC0XLhI2LwFf/EABoBAQADAQEBAAAAAAAAAAAAAAABAgMEBQb/xAAnEQEAAgIBAwQCAgMAAAAAAAAAAQIDESEEEjEUIkFREzIFoSNhkf/aAAwDAQACEQMRAD8A+4gAAAAAAAAAAAAAAAAAAAAAAAAAAAAAAAAAAAAAAAAAAAAAAAAAAAAAAAAAAAAAAAAAAAAAAAAAAAAAAAAAAAAAAAAAAAAAAAAAAAAAAAAAAAAAAAAGAMgADGRkyYAyDAAyAAAAAAGAMgwMgZGQYbAZGTRsZA6A0UjdAAAAAAAAAAAAAAAGGAMgwZAAwV9ztTDxHD6v+jPJlrjjdlorM+FgDz9S7m+LbMKs1wb9GcXr674hp+GXoQUEb+a4Sl75+5NttrLhP3X9GtOsx3nXhWccwsZSS1eiItTaUFwyyqu9ob8tcqK4I4dsc2X+QiJ1RpXD9rh7V6L3ZmO1FzXsykdU0dYx9faFvww9RRrxlrF5/B1PJ0ryUXmLwz0FhtBVF0kuK/KO7p+rrl4nyyvjmqYYOVxcqCy/RdSrrX0peC6I0zdTTF58q1pNlrKvFcWjX9VDqUsqxz7Y8+f5Kd+G34P9vRqafAxJnnoXsovR4LO02gp6PSS5dfI7MHWUyzrxLK+Oa8pmTOTVGyO1mykbIwjYAAAAAAAAAAAByrXCitePQ0ubjd0XEq61U48/Uxj4jy1pj271r+T4aLwIs7h9X7kerVOXaZ4njZOptafLpjHEQmwvpR4N+T1RPtdqqTxLCfXkUe/yNXVxoa4+rvSfPCs44ld7Wvt1bi4tavouhTuqcatXOvFoifqsnN1fV999/wDGmPHqFh2plVCFGodIT5HLGTleapO+O1Nexn0+qI1XeXKXszabzXmVdF1W59PsawuOhxlW458iso3m7JxfJtHJky6tv7aRXhcuuaOqRYXKei1z0LS1tUlmWr6ckWrE5PEonUOVKlOXBer0RYWFOVOanlacV1XQwqhq6p149Y5iflnPu4Srmq5y3m14Lojg4vwZxdYQqFrZIyTufKIjUNpS66Gkq6NpVuT19CFcQ0zH2/oxvExzVaHSrcGKN201JPDTyVbuMm1OtqZUyzNtwtNeHu7WupwU1zX15o7opvhyvmnJfLL7ouYn12G/fjizzrRqdN0bGqNjZUAAAAAAAAMSeFkycbl91lbzqsymI3KvuKhCqSO1aRGm9D5rLeZl3VjUOE5+pycmbVJ6YRDnUfA47W00iEhSOTkvU4yq4ObrlJvrynSRKoVlzV3ZacJffmSJ1ljJ22bZKpJVJLKg8xXWXU57f5ZisLx7Y272NjOS3pd1Pgsa48uRa0reMeC9TdMZPSx0rjYzM2ayNO16m84nKXmabne1WlVRlpJJnltr7FnCTq0szi9ZR/lHRLP/AGR6acjnv9SmTHW/ErVtMKbYNNOKqvjLO74Lr6l32hCrx3XvJac0vua07nJyxMY/Yv8AtysFM1lI4xmYdQv3aRptOepntUR6tQ0cynfzKdJXbHN1jg58jnKWheLSjTjtCGGprg+PgzjSqe/A71+9Tkn0b9VqVdtXzjXmWivu3HyrMvc/Ci/45PrJeyX+y/izzWypbsUly5+J6C3rbyzz5rxPqenr2Y4q4LTudpKNjSLN0bqgAAAAAAABwu13X4Hcg7Tud1Y68fIpkjdZhNfKsrvkcJM7ykmRajwfL2jU8u+JRrjjoQZyxqTa0iqvKmOBx5eOV4lpcXGHo/XJEncp8H4nmtqbd3swpaYclJ8Ho+TRW2u03S70nNrXurVOWNPsU9Ne8bnz9MJ6qlbdv9va9plqK/k0keusKSjBRXJHzDYO3t6opVcRw8ppPvdF5n1CwqJxXkadPgnHaYny0nLF43VLSGDdRG4d01V254NJxO5zmiIiDaBVi86HCoyZXIVUibLNZTyirrT3KmOT+5NbKza/BS6P6HL1Fd12vSeVjRraZOu+VtlWyiwgZUmbQtPBURyOsuJroX7dyjblM0b/ALNqmhxlP3LRXUq7aXlXdo1JLiqc2vNRZQ7Ho1Z4c8JcVFfnqW99LMHBcZYXpz+h32fa4SPW6XFE+6WOS3w9Bsl9zHTT0Lq0niWOqx6lTsuHH0LKD70fP8M9qnhyStos6I4wZ2RohkAAAAAAAGGyh2rNuTLqrIp9o0+ZTJ4THlUwvN17r4cn+DepVyRrqjkqqtxUpvP7o9Oa8jwuoxTvcOuloWNaqVN/UTi8NLjr08TattGLi3vJY16Y9DzVx8RRlLdUZYee9nxWNPc8u8WnjS1r1r5l5K+fexHGFKWMc9eZ1pTz3ZrXezh8u5JZ92izvuzbzuxy9W+rKutXW8kn1Wi4I7aX748OD8HZMzaeHfZVGXbRxhvOW+UUfYNiVM015I+K2d9KlXi5aRctxvX+XB+WT6v8PXycUslckTGSJn5h0Yq1rX2zt62kzqkRKc9CTCRvH00bSic5ROzZzkRasbNolWmQbhaljVRBuFoY2qtEoE4lVtd9xrwLWpoee2/eKEW3hZxFebZlaNxpeJ5Sdmt4LaMzzdheJpYZcUblY4oxpTt4TadpkpHOTI071L/RGuNqRXFpeqL6RtKnWIlxeKKy3hFfX2nOTxTi5Pq9EjFrsipOSnVe81wS0S8kdOLBa0q2tEJlm3OW97LwL+1pEazsVEtra3z5cz2sWPtjTmtO02xp4TZ2pVMzz00X5IN1fKPcjx4eR0sWdkccMl9QkSokK2ZMiWGwAAAAAYbBhgcarINZrg+D+niTaqINdAVd1bNeRW16PUvHU5PVfbyKzblPdoVKkMvEJaxaTjp+7Xhjj6HNlp2xNlu58t2zertp7r7SKk8PPLwzxRTTuZZxHCbaxnPU2v6LTfe554kOpd1JvdUYLHSFOLSXPeSTPEx0ifc4ZvO+WtzcVVJqeiWMSjqmcaUm5aZfF4w2SbqbjDGIydTKe9h8OejymRKUnF4Tw8dTprHt4hOTLN/2THqk6jZ6v4R2u1Pccs4SxyeNdTzdmqk4JNZynhNc+ptHZtxCSnCEt5cGsP0MLU7419Num3vfw+02V4muJaUquh8u2B8TVV3K1KrB/NutxfryPW23xBT4byz04FeY8u96hVTEmVVDbFOXCUfdEtXS/wDMb2Os2V9xI6V72PNpepVXu1oYai2/8dSO3fgiSvUR4nbN2q1TCa3It4/7P5iz2hRu7juRaoU3o8JynJeemDNj8Gxj+6UpfQ3w4bRO9E2hQQt2tYNx8v6JNGheS0g211ccL3PaWuw6ceEV5tZf1LCFqkdM9L3+VO/Txdr8MV5a1q08fJT7q9y4t/h6nHllrnLMn9T0KoGyomtelpX4Vm8yq6ez4rkSadsTXSS44RXXm3qVPSPfl4a/6R01xqdyfToJLMtEQbzb0dadJZfDOdF4+LKS42hVrPV4j8q/LJFnaGmohVMs4NvL1b4s9DY0yvsrUu7WkSJ1vElxRxoxO5YAAAAAGAZAHGpEhV4FjJEarTAqqsCHVi9cc001xTT6rmWlWmRKlInyPmfxB8DVJYnTaljelJKO74rC589EecuPg65hKMtycnOLeIpya11Uks45PB9kq0SHUpHDPQ1j9ZmGM4qzy+dW3wbVlSTlTkv5RUk4tPGM9TzVz8NVqSk5wkpJp72Mp41zk+zqvUjwk/J6r6h3rf74U5+mCfR6jVZTOOJh8s+HrarOUXu1Gnpnckl6PGMHvLTZGmqLynfUudNr/FpkmF5bv5l5xf4Ip0fbMyvX2xpUw2Yuh0/+ZDoi436HKa9mvubxjR+eHujX06/epVsmn8qOsdmxXDTnxZcxpUvnh7o27Ol88Pcj0sfR3qN7Lh0No7PiuCLl9iv5L0yzSVxQXNvyTLx02vhHerY2q6HaFq+SO8tpU1wjJ+yOFTbEv4xivNtmsYVe93jaM3/TpcWkVVXaFZ/yx/ikiHUhKX7m35vJf8cQjuXFbaNGHGSb6LvfYrLn4ifCnHHjL+l/ZG/ShWJOohG0G5uKtT90njotF7I50rMt4bPJNKxKytCvtrIt7W0JFvZFjQtSizS3tyyoUhRoEqECRmCNwCQAAAAAAABhmkonQxgCLUpEWpblm4mkqYFNUtyJVti+nQI1W2JQoJ25wlbl3UoEeVAlCp/Tmf05ZdgZ7AmEK5UDpGgTlQN1QLQhCjQOioE2NA3VEnaNIDomrtyxdE17EnZpXO2Nf0pZ9iOxI2nSs/SGVaFmqJsqBGzSsVobxtCyVubq3KytEK+NqSaVqS40DvTpFUuFK2JVOidIwOiRCWsYm6RkAAAAAAAAAAAAAAAAAYaOc4gARK9NEScACRq4BQALKsqBuoABDdQN9wwCyTcM9mYAGezM9mgCEMqmjdU0AQlsoIyoIADKidYoArKXSKMgEJAAAAAAAAf/2Q=="/>
          <p:cNvSpPr>
            <a:spLocks noChangeAspect="1" noChangeArrowheads="1"/>
          </p:cNvSpPr>
          <p:nvPr/>
        </p:nvSpPr>
        <p:spPr bwMode="auto">
          <a:xfrm>
            <a:off x="817033" y="-365124"/>
            <a:ext cx="35306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85" y="1440675"/>
            <a:ext cx="7217753" cy="497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943" y="-61119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492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Speisereste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93" y="1672683"/>
            <a:ext cx="6436128" cy="420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095" y="0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343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abgegessen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38" y="1772816"/>
            <a:ext cx="6245859" cy="42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38" y="0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11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Sicherung durch den Praktikanten/</a:t>
            </a:r>
            <a:r>
              <a:rPr lang="pl-PL" dirty="0"/>
              <a:t> Zapewnione przez praktykantów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Lernbereitschaft</a:t>
            </a:r>
          </a:p>
          <a:p>
            <a:r>
              <a:rPr lang="de-DE" dirty="0"/>
              <a:t>Arbeitskleidung</a:t>
            </a:r>
          </a:p>
          <a:p>
            <a:r>
              <a:rPr lang="de-DE" dirty="0"/>
              <a:t>Freizeit</a:t>
            </a:r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C8813180-1B07-495C-9528-8845A1BC9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19704" y="3568695"/>
            <a:ext cx="2414021" cy="274320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AA10377-2687-4927-8D1E-CCEBB5042D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r="9706"/>
          <a:stretch/>
        </p:blipFill>
        <p:spPr>
          <a:xfrm rot="5400000">
            <a:off x="5705815" y="3643722"/>
            <a:ext cx="3022527" cy="259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4C931469-9846-4A75-82E6-4A0669DC4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107" y="1751183"/>
            <a:ext cx="5181600" cy="4351338"/>
          </a:xfrm>
        </p:spPr>
        <p:txBody>
          <a:bodyPr/>
          <a:lstStyle/>
          <a:p>
            <a:r>
              <a:rPr lang="pl-PL" dirty="0"/>
              <a:t>Gotowość do nauki</a:t>
            </a:r>
            <a:endParaRPr lang="de-DE" dirty="0"/>
          </a:p>
          <a:p>
            <a:r>
              <a:rPr lang="pl-PL" dirty="0"/>
              <a:t>Ubranie robocze</a:t>
            </a:r>
            <a:endParaRPr lang="de-DE" dirty="0"/>
          </a:p>
          <a:p>
            <a:r>
              <a:rPr lang="pl-PL" dirty="0"/>
              <a:t>Czas wolny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792" y="5741987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903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275" y="1"/>
            <a:ext cx="10589525" cy="1265717"/>
          </a:xfrm>
        </p:spPr>
        <p:txBody>
          <a:bodyPr>
            <a:normAutofit/>
          </a:bodyPr>
          <a:lstStyle/>
          <a:p>
            <a:r>
              <a:rPr lang="de-DE" dirty="0"/>
              <a:t>Unternehmenskultur</a:t>
            </a:r>
            <a:r>
              <a:rPr lang="pl-PL" dirty="0"/>
              <a:t>/ Kultura przedsiębiorstw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1E863F4-AC40-49FE-8404-91AA02C26FD8}"/>
              </a:ext>
            </a:extLst>
          </p:cNvPr>
          <p:cNvSpPr/>
          <p:nvPr/>
        </p:nvSpPr>
        <p:spPr>
          <a:xfrm>
            <a:off x="0" y="4341270"/>
            <a:ext cx="12192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Lob statt Kritik! – </a:t>
            </a:r>
            <a:r>
              <a:rPr lang="pl-PL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Pochwała zamiast krytyki! </a:t>
            </a:r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Teamwork statt Hierarchie! </a:t>
            </a:r>
            <a:r>
              <a:rPr lang="pl-PL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  <a:p>
            <a:pPr algn="ctr"/>
            <a:r>
              <a:rPr lang="pl-PL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Praca zespołowa zamiast hierarchii!</a:t>
            </a:r>
            <a:endParaRPr lang="de-DE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9361A5D5-1ECD-43C2-8C28-9B57F9FB2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01205" y="1153570"/>
            <a:ext cx="4813300" cy="31877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112536-CAAD-4568-B5DF-0F0601783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03" y="1265718"/>
            <a:ext cx="3810000" cy="28575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4" y="807225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69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962674"/>
          </a:xfrm>
        </p:spPr>
        <p:txBody>
          <a:bodyPr>
            <a:normAutofit/>
          </a:bodyPr>
          <a:lstStyle/>
          <a:p>
            <a:pPr algn="ctr"/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5400" dirty="0"/>
              <a:t>Dr. Manfred Müller</a:t>
            </a:r>
            <a:br>
              <a:rPr lang="de-DE" sz="5400" dirty="0"/>
            </a:br>
            <a:r>
              <a:rPr lang="de-DE" sz="2400" dirty="0"/>
              <a:t>zentrales Projektmanagement</a:t>
            </a:r>
            <a:br>
              <a:rPr lang="de-DE" sz="2400" dirty="0"/>
            </a:br>
            <a:r>
              <a:rPr lang="de-DE" sz="5400" dirty="0"/>
              <a:t>Katarzyna Suchocka</a:t>
            </a:r>
            <a:r>
              <a:rPr lang="de-DE" sz="4000" dirty="0"/>
              <a:t/>
            </a:r>
            <a:br>
              <a:rPr lang="de-DE" sz="4000" dirty="0"/>
            </a:br>
            <a:r>
              <a:rPr lang="de-DE" sz="2400" dirty="0"/>
              <a:t>Projektmanagement Polen</a:t>
            </a:r>
          </a:p>
        </p:txBody>
      </p:sp>
    </p:spTree>
    <p:extLst>
      <p:ext uri="{BB962C8B-B14F-4D97-AF65-F5344CB8AC3E}">
        <p14:creationId xmlns:p14="http://schemas.microsoft.com/office/powerpoint/2010/main" val="1006992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173"/>
          </a:xfrm>
        </p:spPr>
        <p:txBody>
          <a:bodyPr/>
          <a:lstStyle/>
          <a:p>
            <a:pPr algn="ctr"/>
            <a:r>
              <a:rPr lang="de-DE" altLang="de-DE" dirty="0"/>
              <a:t>Arbeitszeit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282390"/>
            <a:ext cx="9978483" cy="489457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de-DE" sz="2000" dirty="0"/>
              <a:t>Beachten Sie unbedingt im „Ablauf“ den ersten und letzten Arbeitstag!!!!!!!!!!!!!!!!</a:t>
            </a:r>
          </a:p>
          <a:p>
            <a:pPr>
              <a:defRPr/>
            </a:pPr>
            <a:r>
              <a:rPr lang="de-DE" sz="2000" dirty="0"/>
              <a:t>Je Praktikum:	mindestens 20 Arbeitstage</a:t>
            </a:r>
          </a:p>
          <a:p>
            <a:pPr>
              <a:defRPr/>
            </a:pPr>
            <a:r>
              <a:rPr lang="de-DE" sz="2000" dirty="0"/>
              <a:t>Je Woche:	5 Tage Arbeit + 2 Tage frei</a:t>
            </a:r>
          </a:p>
          <a:p>
            <a:pPr>
              <a:defRPr/>
            </a:pPr>
            <a:r>
              <a:rPr lang="de-DE" sz="2000" dirty="0"/>
              <a:t>Arbeit je Tag:</a:t>
            </a:r>
          </a:p>
          <a:p>
            <a:pPr marL="0" indent="0">
              <a:buFontTx/>
              <a:buNone/>
              <a:defRPr/>
            </a:pPr>
            <a:r>
              <a:rPr lang="de-DE" sz="2000" dirty="0"/>
              <a:t>	Minimum 	6 Stunden</a:t>
            </a:r>
          </a:p>
          <a:p>
            <a:pPr marL="0" indent="0">
              <a:buFontTx/>
              <a:buNone/>
              <a:defRPr/>
            </a:pPr>
            <a:r>
              <a:rPr lang="de-DE" sz="2000" dirty="0"/>
              <a:t>	normal: 	8 Stunden</a:t>
            </a:r>
          </a:p>
          <a:p>
            <a:pPr marL="0" indent="0">
              <a:buFontTx/>
              <a:buNone/>
              <a:defRPr/>
            </a:pPr>
            <a:r>
              <a:rPr lang="de-DE" sz="2000" dirty="0"/>
              <a:t>	Maximum:	10 Stunden</a:t>
            </a:r>
          </a:p>
          <a:p>
            <a:pPr marL="0" indent="0">
              <a:buFontTx/>
              <a:buNone/>
              <a:defRPr/>
            </a:pPr>
            <a:r>
              <a:rPr lang="de-DE" sz="2000" dirty="0"/>
              <a:t>	Überstunden werden ausgeglichen</a:t>
            </a:r>
          </a:p>
          <a:p>
            <a:pPr marL="0" indent="0">
              <a:buFontTx/>
              <a:buNone/>
              <a:defRPr/>
            </a:pPr>
            <a:r>
              <a:rPr lang="de-DE" sz="2000" dirty="0"/>
              <a:t>	Arbeitsnachweis führen</a:t>
            </a:r>
          </a:p>
          <a:p>
            <a:pPr>
              <a:defRPr/>
            </a:pPr>
            <a:r>
              <a:rPr lang="de-DE" sz="2000" dirty="0"/>
              <a:t>Pausen:	sind keine Arbeitszeit</a:t>
            </a:r>
          </a:p>
          <a:p>
            <a:pPr marL="0" indent="0">
              <a:buFontTx/>
              <a:buNone/>
              <a:defRPr/>
            </a:pPr>
            <a:r>
              <a:rPr lang="de-DE" sz="2000" dirty="0"/>
              <a:t>		Essen, Telefonieren, Rauchen  etc. sind Pausen</a:t>
            </a:r>
          </a:p>
          <a:p>
            <a:pPr>
              <a:defRPr/>
            </a:pPr>
            <a:r>
              <a:rPr lang="de-DE" sz="2000" dirty="0"/>
              <a:t>Frei	nicht zwingend am Wochenende</a:t>
            </a:r>
          </a:p>
          <a:p>
            <a:pPr marL="0" indent="0">
              <a:buFontTx/>
              <a:buNone/>
              <a:defRPr/>
            </a:pPr>
            <a:r>
              <a:rPr lang="de-DE" sz="2000" dirty="0"/>
              <a:t>	Hotel / Gastronomie: selten am Wochenende</a:t>
            </a:r>
          </a:p>
          <a:p>
            <a:pPr marL="0" indent="0">
              <a:buFontTx/>
              <a:buNone/>
              <a:defRPr/>
            </a:pPr>
            <a:r>
              <a:rPr lang="de-DE" sz="2000" dirty="0"/>
              <a:t>	Nicht zwingend gemeinsam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39" y="5741987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456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09730"/>
            <a:ext cx="10134600" cy="917265"/>
          </a:xfrm>
        </p:spPr>
        <p:txBody>
          <a:bodyPr/>
          <a:lstStyle/>
          <a:p>
            <a:pPr algn="ctr"/>
            <a:r>
              <a:rPr lang="de-DE" dirty="0"/>
              <a:t>Arbeitszeitnachweis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56541" cy="4351338"/>
          </a:xfrm>
        </p:spPr>
        <p:txBody>
          <a:bodyPr/>
          <a:lstStyle/>
          <a:p>
            <a:r>
              <a:rPr lang="de-DE" dirty="0"/>
              <a:t>Täglich führen</a:t>
            </a:r>
          </a:p>
          <a:p>
            <a:r>
              <a:rPr lang="de-DE" dirty="0"/>
              <a:t>Ca. 10 Tage vor Ende an Koordinator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490" y="5741987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102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96920-F0EE-47D8-8A7B-EDEBD3738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157" y="1243013"/>
            <a:ext cx="9144000" cy="1235075"/>
          </a:xfrm>
        </p:spPr>
        <p:txBody>
          <a:bodyPr>
            <a:normAutofit fontScale="90000"/>
          </a:bodyPr>
          <a:lstStyle/>
          <a:p>
            <a: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de-DE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40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Praktikumsbetriebe</a:t>
            </a:r>
            <a:br>
              <a:rPr lang="de-DE" sz="40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40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und</a:t>
            </a:r>
            <a:br>
              <a:rPr lang="de-DE" sz="40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4000" b="1" kern="1600" dirty="0">
                <a:solidFill>
                  <a:srgbClr val="FF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Freizeitmöglichkeiten</a:t>
            </a:r>
            <a:endParaRPr lang="de-DE" sz="4000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F1E8BBA-E118-451C-945F-44C139D0C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60146CEA-0C00-4E0F-B1A8-0AECDFD13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0DE8193-2E05-41CE-82AE-02FE4751C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43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D8B73C16-DF04-4DF0-85B5-AAEC4F994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78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171606EF-9C9A-45AD-8709-F6E2E3A96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9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5" y="4481950"/>
            <a:ext cx="3144721" cy="23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66" y="4659545"/>
            <a:ext cx="4269992" cy="204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821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800" b="1" dirty="0"/>
              <a:t>Neustadt an der </a:t>
            </a:r>
            <a:r>
              <a:rPr lang="de-DE" altLang="de-DE" sz="2800" b="1" dirty="0" err="1"/>
              <a:t>Orla</a:t>
            </a:r>
            <a:r>
              <a:rPr lang="de-DE" altLang="de-DE" sz="2800" b="1" dirty="0"/>
              <a:t>: Ringhotel Schlossberg</a:t>
            </a:r>
            <a:br>
              <a:rPr lang="de-DE" altLang="de-DE" sz="2800" b="1" dirty="0"/>
            </a:br>
            <a:r>
              <a:rPr lang="de-DE" altLang="de-DE" sz="2800" dirty="0">
                <a:hlinkClick r:id="rId2"/>
              </a:rPr>
              <a:t>www.ringhotels.de/neustadt</a:t>
            </a:r>
            <a:endParaRPr lang="de-DE" altLang="de-DE" sz="2800" dirty="0"/>
          </a:p>
        </p:txBody>
      </p:sp>
      <p:pic>
        <p:nvPicPr>
          <p:cNvPr id="30723" name="Picture 4" descr="http://www.ringhotel-schlossberg.de/zimmer/zimm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18" y="3644901"/>
            <a:ext cx="4464049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http://www.ringhotel-schlossberg.de/specials/verkaeuf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7" y="1773239"/>
            <a:ext cx="4434416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1" y="1514127"/>
            <a:ext cx="239553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73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9995" cy="1865119"/>
          </a:xfrm>
        </p:spPr>
        <p:txBody>
          <a:bodyPr/>
          <a:lstStyle/>
          <a:p>
            <a:pPr algn="ctr"/>
            <a:r>
              <a:rPr lang="de-DE" b="1" dirty="0"/>
              <a:t>Neustadt an der </a:t>
            </a:r>
            <a:r>
              <a:rPr lang="de-DE" b="1" dirty="0" err="1"/>
              <a:t>Orla</a:t>
            </a:r>
            <a:r>
              <a:rPr lang="de-DE" b="1" dirty="0"/>
              <a:t>: Ringhotel Schlossberg</a:t>
            </a:r>
            <a:r>
              <a:rPr lang="de-DE" dirty="0"/>
              <a:t/>
            </a:r>
            <a:br>
              <a:rPr lang="de-DE" dirty="0"/>
            </a:br>
            <a:r>
              <a:rPr lang="de-DE" sz="3600" dirty="0">
                <a:hlinkClick r:id="rId2"/>
              </a:rPr>
              <a:t>www.ringhotel-schlossberg.de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3600" b="1" dirty="0">
                <a:solidFill>
                  <a:srgbClr val="FF0000"/>
                </a:solidFill>
              </a:rPr>
              <a:t>Freizeitmöglichkeiten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620537"/>
            <a:ext cx="10515600" cy="3556426"/>
          </a:xfrm>
        </p:spPr>
        <p:txBody>
          <a:bodyPr/>
          <a:lstStyle/>
          <a:p>
            <a:r>
              <a:rPr lang="de-DE" dirty="0"/>
              <a:t>Kostenfreie Nutzung der hoteleigenen Fahrräder</a:t>
            </a:r>
          </a:p>
          <a:p>
            <a:r>
              <a:rPr lang="de-DE" dirty="0"/>
              <a:t>Stadt: </a:t>
            </a:r>
            <a:r>
              <a:rPr lang="de-DE" dirty="0">
                <a:hlinkClick r:id="rId3"/>
              </a:rPr>
              <a:t>www.neustadtanderorla.de</a:t>
            </a:r>
            <a:endParaRPr lang="de-DE" dirty="0"/>
          </a:p>
          <a:p>
            <a:r>
              <a:rPr lang="de-DE" dirty="0"/>
              <a:t>Mit:</a:t>
            </a:r>
          </a:p>
          <a:p>
            <a:r>
              <a:rPr lang="de-DE" dirty="0"/>
              <a:t>Historisches Fachwerkhaus mit Lutherausstellung</a:t>
            </a:r>
          </a:p>
          <a:p>
            <a:r>
              <a:rPr lang="de-DE" dirty="0"/>
              <a:t>Mittelalterlicher denkmalgeschützter Stadtkern</a:t>
            </a:r>
          </a:p>
          <a:p>
            <a:r>
              <a:rPr lang="de-DE" dirty="0"/>
              <a:t>Stadtkirche</a:t>
            </a:r>
          </a:p>
          <a:p>
            <a:endParaRPr lang="de-DE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87" y="4937551"/>
            <a:ext cx="239553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48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714500"/>
          </a:xfrm>
        </p:spPr>
        <p:txBody>
          <a:bodyPr/>
          <a:lstStyle/>
          <a:p>
            <a:pPr algn="ctr"/>
            <a:r>
              <a:rPr lang="de-DE" altLang="de-DE" sz="3600" b="1" dirty="0"/>
              <a:t>Neustadt an der </a:t>
            </a:r>
            <a:r>
              <a:rPr lang="de-DE" altLang="de-DE" sz="3600" b="1" dirty="0" err="1"/>
              <a:t>Orla</a:t>
            </a:r>
            <a:r>
              <a:rPr lang="de-DE" altLang="de-DE" sz="3600" b="1" dirty="0"/>
              <a:t>:</a:t>
            </a:r>
            <a:r>
              <a:rPr lang="de-DE" altLang="de-DE" sz="3600" dirty="0"/>
              <a:t/>
            </a:r>
            <a:br>
              <a:rPr lang="de-DE" altLang="de-DE" sz="3600" dirty="0"/>
            </a:br>
            <a:r>
              <a:rPr lang="de-DE" altLang="de-DE" sz="2400" u="sng" dirty="0"/>
              <a:t>Hotel Stadt Neustadt</a:t>
            </a:r>
            <a:r>
              <a:rPr lang="de-DE" altLang="de-DE" sz="2400" dirty="0"/>
              <a:t>: www.hotel-stadt-neustadt.de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3" y="1628776"/>
            <a:ext cx="5500182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3716338"/>
            <a:ext cx="4502151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297" y="4839494"/>
            <a:ext cx="239553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958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45390" cy="2043538"/>
          </a:xfrm>
        </p:spPr>
        <p:txBody>
          <a:bodyPr/>
          <a:lstStyle/>
          <a:p>
            <a:pPr algn="ctr"/>
            <a:r>
              <a:rPr lang="de-DE" b="1" dirty="0"/>
              <a:t>Neustadt an der </a:t>
            </a:r>
            <a:r>
              <a:rPr lang="de-DE" b="1" dirty="0" err="1"/>
              <a:t>Orla</a:t>
            </a:r>
            <a:r>
              <a:rPr lang="de-DE" b="1" dirty="0"/>
              <a:t>: Hotel Stadt Neustadt</a:t>
            </a:r>
            <a:br>
              <a:rPr lang="de-DE" b="1" dirty="0"/>
            </a:br>
            <a:r>
              <a:rPr lang="de-DE" sz="3600" dirty="0">
                <a:hlinkClick r:id="rId2"/>
              </a:rPr>
              <a:t>www.hotel-stadt-neustadt.de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3600" b="1" dirty="0">
                <a:solidFill>
                  <a:srgbClr val="FF0000"/>
                </a:solidFill>
              </a:rPr>
              <a:t>Freizeitmöglichkeiten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999677"/>
            <a:ext cx="10515600" cy="3177285"/>
          </a:xfrm>
        </p:spPr>
        <p:txBody>
          <a:bodyPr/>
          <a:lstStyle/>
          <a:p>
            <a:r>
              <a:rPr lang="de-DE" dirty="0"/>
              <a:t>Kostenfreie Nutzung der hoteleigenen Fahrräder</a:t>
            </a:r>
          </a:p>
          <a:p>
            <a:r>
              <a:rPr lang="de-DE" dirty="0"/>
              <a:t>Stadt: </a:t>
            </a:r>
            <a:r>
              <a:rPr lang="de-DE" dirty="0">
                <a:hlinkClick r:id="rId3"/>
              </a:rPr>
              <a:t>www.neustadtanderorla.de</a:t>
            </a:r>
            <a:endParaRPr lang="de-DE" dirty="0"/>
          </a:p>
          <a:p>
            <a:r>
              <a:rPr lang="de-DE" dirty="0"/>
              <a:t>Mit:</a:t>
            </a:r>
          </a:p>
          <a:p>
            <a:r>
              <a:rPr lang="de-DE" dirty="0"/>
              <a:t>Historisches Fachwerkhaus mit Lutherausstellung</a:t>
            </a:r>
          </a:p>
          <a:p>
            <a:r>
              <a:rPr lang="de-DE" dirty="0"/>
              <a:t>Mittelalterlicher denkmalgeschützter Stadtkern</a:t>
            </a:r>
          </a:p>
          <a:p>
            <a:r>
              <a:rPr lang="de-DE" dirty="0"/>
              <a:t>Stadtkirche</a:t>
            </a:r>
          </a:p>
          <a:p>
            <a:endParaRPr lang="de-DE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938" y="4892946"/>
            <a:ext cx="239553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762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b="1" dirty="0"/>
              <a:t>Schmalkalden: Hotel Jägerklause</a:t>
            </a:r>
            <a:r>
              <a:rPr lang="de-DE" altLang="de-DE" b="1" dirty="0"/>
              <a:t/>
            </a:r>
            <a:br>
              <a:rPr lang="de-DE" altLang="de-DE" b="1" dirty="0"/>
            </a:br>
            <a:r>
              <a:rPr lang="de-DE" altLang="de-DE" sz="2400" dirty="0"/>
              <a:t>www.hoteljaegerklause.de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48" y="1479550"/>
            <a:ext cx="256188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82156"/>
            <a:ext cx="317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5" y="2166939"/>
            <a:ext cx="298238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3860800"/>
            <a:ext cx="4938184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575">
            <a:off x="8323262" y="4859493"/>
            <a:ext cx="239553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303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32026"/>
          </a:xfrm>
        </p:spPr>
        <p:txBody>
          <a:bodyPr/>
          <a:lstStyle/>
          <a:p>
            <a:pPr algn="ctr"/>
            <a:r>
              <a:rPr lang="de-DE" b="1" dirty="0"/>
              <a:t>Schmalkalden: Hotel Jägerklause</a:t>
            </a:r>
            <a:br>
              <a:rPr lang="de-DE" b="1" dirty="0"/>
            </a:br>
            <a:r>
              <a:rPr lang="de-DE" sz="3600" dirty="0">
                <a:hlinkClick r:id="rId2"/>
              </a:rPr>
              <a:t>www.hoteljaegerklause.de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3600" b="1" dirty="0">
                <a:solidFill>
                  <a:srgbClr val="FF0000"/>
                </a:solidFill>
              </a:rPr>
              <a:t>Freizeitmöglichkeiten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854711"/>
            <a:ext cx="10515600" cy="3322251"/>
          </a:xfrm>
        </p:spPr>
        <p:txBody>
          <a:bodyPr/>
          <a:lstStyle/>
          <a:p>
            <a:r>
              <a:rPr lang="de-DE" dirty="0"/>
              <a:t>Stadt Schmalkalden: </a:t>
            </a:r>
            <a:r>
              <a:rPr lang="de-DE" dirty="0">
                <a:hlinkClick r:id="rId3"/>
              </a:rPr>
              <a:t>www.schmalkalden.de</a:t>
            </a:r>
            <a:endParaRPr lang="de-DE" dirty="0"/>
          </a:p>
          <a:p>
            <a:r>
              <a:rPr lang="de-DE" dirty="0"/>
              <a:t>Mit:</a:t>
            </a:r>
          </a:p>
          <a:p>
            <a:r>
              <a:rPr lang="de-DE" dirty="0"/>
              <a:t>Historischer Stadtkern (UNESCO)</a:t>
            </a:r>
          </a:p>
          <a:p>
            <a:r>
              <a:rPr lang="de-DE" dirty="0"/>
              <a:t>Zinnfigurenmuseum</a:t>
            </a:r>
          </a:p>
          <a:p>
            <a:r>
              <a:rPr lang="de-DE" dirty="0"/>
              <a:t>Schloss Wilhelmsburg</a:t>
            </a:r>
          </a:p>
          <a:p>
            <a:r>
              <a:rPr lang="de-DE" dirty="0" err="1"/>
              <a:t>Viba</a:t>
            </a:r>
            <a:r>
              <a:rPr lang="de-DE" dirty="0"/>
              <a:t> Nougatwelt: </a:t>
            </a:r>
            <a:r>
              <a:rPr lang="de-DE" dirty="0">
                <a:hlinkClick r:id="rId4"/>
              </a:rPr>
              <a:t>www.viba-schmalkalden.de</a:t>
            </a:r>
            <a:endParaRPr lang="de-DE" dirty="0"/>
          </a:p>
          <a:p>
            <a:endParaRPr lang="de-DE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753" y="4904098"/>
            <a:ext cx="239553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744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b="1" dirty="0" err="1"/>
              <a:t>Bernshausen</a:t>
            </a:r>
            <a:r>
              <a:rPr lang="de-DE" altLang="de-DE" sz="3600" b="1" dirty="0"/>
              <a:t/>
            </a:r>
            <a:br>
              <a:rPr lang="de-DE" altLang="de-DE" sz="3600" b="1" dirty="0"/>
            </a:br>
            <a:r>
              <a:rPr lang="de-DE" altLang="de-DE" sz="3600" b="1" dirty="0"/>
              <a:t>www.rhoen-feeling.de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33" y="2000251"/>
            <a:ext cx="64770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5367">
            <a:off x="234640" y="4435746"/>
            <a:ext cx="239553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55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163337"/>
            <a:ext cx="9733156" cy="3033131"/>
          </a:xfrm>
        </p:spPr>
        <p:txBody>
          <a:bodyPr/>
          <a:lstStyle/>
          <a:p>
            <a:pPr algn="ctr"/>
            <a:r>
              <a:rPr lang="de-DE" b="1" dirty="0"/>
              <a:t>Praktikum in Thüringen</a:t>
            </a:r>
            <a:br>
              <a:rPr lang="de-DE" b="1" dirty="0"/>
            </a:br>
            <a:r>
              <a:rPr lang="de-DE" sz="3600" dirty="0"/>
              <a:t>Schüler aus Bialystok</a:t>
            </a:r>
            <a:br>
              <a:rPr lang="de-DE" sz="3600" dirty="0"/>
            </a:br>
            <a:r>
              <a:rPr lang="de-DE" sz="3600" dirty="0"/>
              <a:t>Projekt: ERASMUS+ 2018</a:t>
            </a:r>
            <a:br>
              <a:rPr lang="de-DE" sz="3600" dirty="0"/>
            </a:br>
            <a:r>
              <a:rPr lang="de-DE" sz="3600" dirty="0"/>
              <a:t>ERASMUS 2021</a:t>
            </a:r>
            <a:r>
              <a:rPr lang="de-DE" sz="3600" b="1" dirty="0"/>
              <a:t/>
            </a:r>
            <a:br>
              <a:rPr lang="de-DE" sz="3600" b="1" dirty="0"/>
            </a:br>
            <a:r>
              <a:rPr lang="de-DE" sz="3600" dirty="0"/>
              <a:t>Gruppe ab 28.09.21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7" y="267746"/>
            <a:ext cx="50419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337" y="5186730"/>
            <a:ext cx="1966176" cy="147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243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/>
              <a:t>Nebra: Waldschlösschen</a:t>
            </a:r>
            <a:r>
              <a:rPr lang="de-DE" altLang="de-DE"/>
              <a:t/>
            </a:r>
            <a:br>
              <a:rPr lang="de-DE" altLang="de-DE"/>
            </a:br>
            <a:r>
              <a:rPr lang="de-DE" altLang="de-DE" sz="2800"/>
              <a:t>www.waldschlösschen-saale-unstrut.de</a:t>
            </a:r>
          </a:p>
        </p:txBody>
      </p:sp>
      <p:pic>
        <p:nvPicPr>
          <p:cNvPr id="28675" name="Picture 2" descr="http://www.xn--waldschlsschen-saale-unstrut-91c.de/s/cc_images/cache_43936831.jpg?t=14292035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84" y="1360448"/>
            <a:ext cx="3935316" cy="294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://www.xn--waldschlsschen-saale-unstrut-91c.de/s/cc_images/cache_43899173.jpg?t=14291283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85" y="3429000"/>
            <a:ext cx="4320116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AutoShape 6" descr="Bildergebnis für nebra himmelsscheib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28678" name="Picture 10" descr="http://www.himmelsscheibe-erleben.de/uploads/pics/Web_Himmelsscheibe_und_Beifunde_Lipt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68" y="1722219"/>
            <a:ext cx="3970039" cy="22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262" y="4862513"/>
            <a:ext cx="239553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353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90356" cy="2099295"/>
          </a:xfrm>
        </p:spPr>
        <p:txBody>
          <a:bodyPr>
            <a:normAutofit/>
          </a:bodyPr>
          <a:lstStyle/>
          <a:p>
            <a:pPr algn="ctr"/>
            <a:r>
              <a:rPr lang="de-DE" b="1" dirty="0" err="1"/>
              <a:t>Nebra</a:t>
            </a:r>
            <a:r>
              <a:rPr lang="de-DE" b="1" dirty="0"/>
              <a:t> – OT Wangen: Hotel Waldschlösschen</a:t>
            </a:r>
            <a:r>
              <a:rPr lang="de-DE" dirty="0"/>
              <a:t/>
            </a:r>
            <a:br>
              <a:rPr lang="de-DE" dirty="0"/>
            </a:br>
            <a:r>
              <a:rPr lang="de-DE" sz="3600" dirty="0">
                <a:hlinkClick r:id="rId2"/>
              </a:rPr>
              <a:t>www.waldschlösschen-saale-unstrut.de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3600" b="1" dirty="0">
                <a:solidFill>
                  <a:srgbClr val="FF0000"/>
                </a:solidFill>
              </a:rPr>
              <a:t>Freizeitmöglichkeiten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3178097"/>
            <a:ext cx="10515600" cy="2998865"/>
          </a:xfrm>
        </p:spPr>
        <p:txBody>
          <a:bodyPr>
            <a:normAutofit lnSpcReduction="10000"/>
          </a:bodyPr>
          <a:lstStyle/>
          <a:p>
            <a:r>
              <a:rPr lang="de-DE" dirty="0"/>
              <a:t>Kostenfreie Nutzung der hoteleigenen Fahrräder</a:t>
            </a:r>
          </a:p>
          <a:p>
            <a:r>
              <a:rPr lang="de-DE" dirty="0"/>
              <a:t>Kostenfreier Besuch der „Arche </a:t>
            </a:r>
            <a:r>
              <a:rPr lang="de-DE" dirty="0" err="1"/>
              <a:t>Nebra</a:t>
            </a:r>
            <a:r>
              <a:rPr lang="de-DE" dirty="0"/>
              <a:t>“:</a:t>
            </a:r>
          </a:p>
          <a:p>
            <a:pPr marL="0" indent="0">
              <a:buNone/>
            </a:pPr>
            <a:r>
              <a:rPr lang="de-DE" dirty="0">
                <a:hlinkClick r:id="rId3"/>
              </a:rPr>
              <a:t>	www.himmelsscheibe-erleben.de</a:t>
            </a:r>
            <a:endParaRPr lang="de-DE" dirty="0"/>
          </a:p>
          <a:p>
            <a:r>
              <a:rPr lang="de-DE" dirty="0"/>
              <a:t>Stadt Querfurt:	</a:t>
            </a:r>
            <a:r>
              <a:rPr lang="de-DE" dirty="0">
                <a:hlinkClick r:id="rId4"/>
              </a:rPr>
              <a:t>www.querfurt.de</a:t>
            </a:r>
            <a:endParaRPr lang="de-DE" dirty="0"/>
          </a:p>
          <a:p>
            <a:r>
              <a:rPr lang="de-DE" dirty="0"/>
              <a:t>Kloster </a:t>
            </a:r>
            <a:r>
              <a:rPr lang="de-DE" dirty="0" err="1"/>
              <a:t>Memleben</a:t>
            </a:r>
            <a:r>
              <a:rPr lang="de-DE" dirty="0"/>
              <a:t>: </a:t>
            </a:r>
            <a:r>
              <a:rPr lang="de-DE" dirty="0">
                <a:hlinkClick r:id="rId5"/>
              </a:rPr>
              <a:t>www.kloster-memleben.de</a:t>
            </a:r>
            <a:endParaRPr lang="de-DE" dirty="0"/>
          </a:p>
          <a:p>
            <a:r>
              <a:rPr lang="de-DE" dirty="0" err="1"/>
              <a:t>Wiehe</a:t>
            </a:r>
            <a:r>
              <a:rPr lang="de-DE" dirty="0"/>
              <a:t>, Modellbahnausstellung: </a:t>
            </a:r>
            <a:r>
              <a:rPr lang="de-DE" dirty="0">
                <a:hlinkClick r:id="rId6"/>
              </a:rPr>
              <a:t>www.modellbahn-wiehe.de</a:t>
            </a:r>
            <a:endParaRPr lang="de-DE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3" y="1600898"/>
            <a:ext cx="2118267" cy="159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426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Zertifikate und Europass Mobilität/</a:t>
            </a:r>
            <a:r>
              <a:rPr lang="pl-PL" dirty="0"/>
              <a:t> Certyfikaty i </a:t>
            </a:r>
            <a:r>
              <a:rPr lang="pl-PL" dirty="0" err="1"/>
              <a:t>Europassy</a:t>
            </a:r>
            <a:r>
              <a:rPr lang="pl-PL" dirty="0"/>
              <a:t> Mobilność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47" y="3421818"/>
            <a:ext cx="4847517" cy="2769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5" y="1271239"/>
            <a:ext cx="5740842" cy="31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5301166"/>
            <a:ext cx="14874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03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2D36E-CEEF-4C02-96A0-FF3ED534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Bis bald in Thüringen!</a:t>
            </a:r>
            <a:br>
              <a:rPr lang="de-DE" dirty="0"/>
            </a:br>
            <a:r>
              <a:rPr lang="pl-PL" dirty="0"/>
              <a:t>Do zobaczenia w Turyngii!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BF12F27-C734-4054-9E78-2AF93D63E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94450" y="5286489"/>
            <a:ext cx="3728589" cy="7597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B51FC01-C57C-44D4-A9C3-BF3E4294B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25" y="1619064"/>
            <a:ext cx="4826495" cy="361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Manfred\Documents\Logos\DPJW Logo+Schriftzug+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5" y="5165075"/>
            <a:ext cx="2650041" cy="100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52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82407"/>
          </a:xfrm>
        </p:spPr>
        <p:txBody>
          <a:bodyPr/>
          <a:lstStyle/>
          <a:p>
            <a:pPr algn="ctr"/>
            <a:r>
              <a:rPr lang="de-DE" dirty="0"/>
              <a:t/>
            </a:r>
            <a:br>
              <a:rPr lang="de-DE" dirty="0"/>
            </a:br>
            <a:r>
              <a:rPr lang="de-DE" dirty="0"/>
              <a:t>mentale Vorbereitung in der Schule am</a:t>
            </a:r>
            <a:br>
              <a:rPr lang="de-DE" dirty="0"/>
            </a:br>
            <a:r>
              <a:rPr lang="de-DE" dirty="0"/>
              <a:t>13.09.2021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6" y="4724532"/>
            <a:ext cx="2088298" cy="156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90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 der Projekte/</a:t>
            </a:r>
            <a:r>
              <a:rPr lang="pl-PL" dirty="0"/>
              <a:t> Cele projektu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Entwicklung</a:t>
            </a:r>
          </a:p>
          <a:p>
            <a:r>
              <a:rPr lang="de-DE" dirty="0"/>
              <a:t>der Mobilität</a:t>
            </a:r>
          </a:p>
          <a:p>
            <a:r>
              <a:rPr lang="de-DE" dirty="0"/>
              <a:t>der Selbständigkeit</a:t>
            </a:r>
          </a:p>
          <a:p>
            <a:r>
              <a:rPr lang="de-DE" dirty="0"/>
              <a:t>der mentalen Kompetenzen</a:t>
            </a:r>
          </a:p>
          <a:p>
            <a:r>
              <a:rPr lang="de-DE" dirty="0"/>
              <a:t>der sprachlichen Kompetenzen</a:t>
            </a:r>
          </a:p>
          <a:p>
            <a:r>
              <a:rPr lang="de-DE" dirty="0"/>
              <a:t>der fachlichen Kompetenzen</a:t>
            </a:r>
          </a:p>
          <a:p>
            <a:pPr marL="0" indent="0">
              <a:buNone/>
            </a:pPr>
            <a:r>
              <a:rPr lang="de-DE" dirty="0"/>
              <a:t>der Praktikanten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Rozwijanie</a:t>
            </a:r>
            <a:endParaRPr lang="de-DE" dirty="0"/>
          </a:p>
          <a:p>
            <a:r>
              <a:rPr lang="pl-PL" dirty="0"/>
              <a:t>Mobilności</a:t>
            </a:r>
            <a:endParaRPr lang="de-DE" dirty="0"/>
          </a:p>
          <a:p>
            <a:r>
              <a:rPr lang="pl-PL" dirty="0"/>
              <a:t>Samodzielności</a:t>
            </a:r>
            <a:endParaRPr lang="de-DE" dirty="0"/>
          </a:p>
          <a:p>
            <a:r>
              <a:rPr lang="pl-PL" dirty="0"/>
              <a:t>Kompetencji mentalnych</a:t>
            </a:r>
            <a:endParaRPr lang="de-DE" dirty="0"/>
          </a:p>
          <a:p>
            <a:r>
              <a:rPr lang="pl-PL" dirty="0"/>
              <a:t>Kompetencji językowych</a:t>
            </a:r>
            <a:endParaRPr lang="de-DE" dirty="0"/>
          </a:p>
          <a:p>
            <a:r>
              <a:rPr lang="pl-PL" dirty="0"/>
              <a:t>Kompetencji zawodowych</a:t>
            </a:r>
            <a:endParaRPr lang="de-DE" dirty="0"/>
          </a:p>
          <a:p>
            <a:pPr marL="0" indent="0">
              <a:buNone/>
            </a:pPr>
            <a:r>
              <a:rPr lang="pl-PL" dirty="0"/>
              <a:t>Praktykantów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255" y="5291137"/>
            <a:ext cx="2090738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736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0985C-6FBC-452C-9390-F9A288B77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bringt es dir?/</a:t>
            </a:r>
            <a:r>
              <a:rPr lang="pl-PL" dirty="0"/>
              <a:t> Co Ci to przyniesie?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28A81D-EC8D-4F5F-B56A-BDB0C58B89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Entdecke die deutsche Kultur!</a:t>
            </a:r>
          </a:p>
          <a:p>
            <a:r>
              <a:rPr lang="de-DE" dirty="0"/>
              <a:t>Vertiefe deine beruflichen Fertigkeiten!</a:t>
            </a:r>
          </a:p>
          <a:p>
            <a:r>
              <a:rPr lang="de-DE" dirty="0"/>
              <a:t>Wende deine Sprachkenntnisse an oder lerne eine neue Sprache!</a:t>
            </a:r>
          </a:p>
          <a:p>
            <a:r>
              <a:rPr lang="de-DE" dirty="0"/>
              <a:t>Sammle internationale Erfahrung! </a:t>
            </a:r>
          </a:p>
          <a:p>
            <a:r>
              <a:rPr lang="de-DE" dirty="0"/>
              <a:t>Verbessere deine Soft Skills!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Odkrycie niemieckiej kultury!</a:t>
            </a:r>
            <a:endParaRPr lang="de-DE" dirty="0"/>
          </a:p>
          <a:p>
            <a:r>
              <a:rPr lang="pl-PL" dirty="0"/>
              <a:t>Pogłębienie Twoich zdolności zawodowych!</a:t>
            </a:r>
            <a:endParaRPr lang="de-DE" dirty="0"/>
          </a:p>
          <a:p>
            <a:r>
              <a:rPr lang="pl-PL" dirty="0"/>
              <a:t>Sprawdzenie swoich umiejętności językowych albo naukę nowego języka!</a:t>
            </a:r>
            <a:endParaRPr lang="de-DE" dirty="0"/>
          </a:p>
          <a:p>
            <a:r>
              <a:rPr lang="pl-PL" dirty="0"/>
              <a:t>Zebranie międzynarodowego doświadczenia!</a:t>
            </a:r>
            <a:endParaRPr lang="de-DE" dirty="0"/>
          </a:p>
          <a:p>
            <a:r>
              <a:rPr lang="pl-PL" dirty="0"/>
              <a:t>Polepszenie Twoich zdolności miękkich!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476" y="5644571"/>
            <a:ext cx="1619135" cy="12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47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123449" cy="5890709"/>
          </a:xfrm>
        </p:spPr>
        <p:txBody>
          <a:bodyPr/>
          <a:lstStyle/>
          <a:p>
            <a:pPr algn="ctr"/>
            <a:r>
              <a:rPr lang="de-DE" sz="5400" u="sng" dirty="0"/>
              <a:t>Beachte bitte</a:t>
            </a:r>
            <a:br>
              <a:rPr lang="de-DE" sz="5400" u="sng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- Checkliste Mitnahme</a:t>
            </a:r>
            <a:br>
              <a:rPr lang="de-DE" dirty="0"/>
            </a:br>
            <a:r>
              <a:rPr lang="de-DE" dirty="0"/>
              <a:t>- Merkblatt für Praktikanten bei </a:t>
            </a:r>
            <a:r>
              <a:rPr lang="de-DE" dirty="0" err="1"/>
              <a:t>shw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allgemeine und betriebsspezifische „Corona Regeln“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0738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99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„Corona Regeln“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2,- m Abstand</a:t>
            </a:r>
          </a:p>
          <a:p>
            <a:r>
              <a:rPr lang="de-DE" dirty="0"/>
              <a:t>Kein Handschlag</a:t>
            </a:r>
          </a:p>
          <a:p>
            <a:r>
              <a:rPr lang="de-DE" dirty="0"/>
              <a:t>Kein Küsschen</a:t>
            </a:r>
          </a:p>
          <a:p>
            <a:r>
              <a:rPr lang="de-DE" dirty="0"/>
              <a:t>Keine Umarmung</a:t>
            </a:r>
          </a:p>
          <a:p>
            <a:r>
              <a:rPr lang="de-DE" dirty="0"/>
              <a:t>Häufiges gründliches Händewaschen – 30 sec. „happy </a:t>
            </a:r>
            <a:r>
              <a:rPr lang="de-DE" dirty="0" err="1"/>
              <a:t>birthday</a:t>
            </a:r>
            <a:r>
              <a:rPr lang="de-DE" dirty="0"/>
              <a:t>“</a:t>
            </a:r>
          </a:p>
          <a:p>
            <a:r>
              <a:rPr lang="de-DE" dirty="0"/>
              <a:t>Händedesinfektion – 30 sec. „happy </a:t>
            </a:r>
            <a:r>
              <a:rPr lang="de-DE" dirty="0" err="1"/>
              <a:t>birthday</a:t>
            </a:r>
            <a:r>
              <a:rPr lang="de-DE" dirty="0"/>
              <a:t>“</a:t>
            </a:r>
          </a:p>
          <a:p>
            <a:r>
              <a:rPr lang="de-DE" dirty="0"/>
              <a:t>Mund- und Nasenschutz in öffentlichen Gebäuden</a:t>
            </a:r>
          </a:p>
          <a:p>
            <a:r>
              <a:rPr lang="de-DE" dirty="0"/>
              <a:t>Eigene Masken</a:t>
            </a:r>
          </a:p>
          <a:p>
            <a:r>
              <a:rPr lang="de-DE" dirty="0"/>
              <a:t>Eigenes Händedesinfektionsmittel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10" y="5059866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680" y="91025"/>
            <a:ext cx="4005051" cy="299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269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Training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Allgemeine Corona Regeln</a:t>
            </a:r>
          </a:p>
          <a:p>
            <a:r>
              <a:rPr lang="de-DE" dirty="0"/>
              <a:t>Nutzung Smartphone</a:t>
            </a:r>
          </a:p>
          <a:p>
            <a:r>
              <a:rPr lang="de-DE" dirty="0"/>
              <a:t>Nonverbale Kommunikation</a:t>
            </a:r>
          </a:p>
          <a:p>
            <a:r>
              <a:rPr lang="de-DE" dirty="0"/>
              <a:t>Test Kommunikationsfähigkeit</a:t>
            </a:r>
          </a:p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235" y="5291137"/>
            <a:ext cx="2090738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687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395</Words>
  <Application>Microsoft Office PowerPoint</Application>
  <PresentationFormat>Panoramiczny</PresentationFormat>
  <Paragraphs>136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Script MT Bold</vt:lpstr>
      <vt:lpstr>Times New Roman</vt:lpstr>
      <vt:lpstr>Office</vt:lpstr>
      <vt:lpstr>Siegmundsburger Haus Werraquelle  GmbH (shw)</vt:lpstr>
      <vt:lpstr>  Dr. Manfred Müller zentrales Projektmanagement Katarzyna Suchocka Projektmanagement Polen</vt:lpstr>
      <vt:lpstr>Praktikum in Thüringen Schüler aus Bialystok Projekt: ERASMUS+ 2018 ERASMUS 2021 Gruppe ab 28.09.21</vt:lpstr>
      <vt:lpstr> mentale Vorbereitung in der Schule am 13.09.2021</vt:lpstr>
      <vt:lpstr>Ziele der Projekte/ Cele projektu</vt:lpstr>
      <vt:lpstr>Was bringt es dir?/ Co Ci to przyniesie?</vt:lpstr>
      <vt:lpstr>Beachte bitte  - Checkliste Mitnahme - Merkblatt für Praktikanten bei shw - allgemeine und betriebsspezifische „Corona Regeln“</vt:lpstr>
      <vt:lpstr>Allgemeine „Corona Regeln“</vt:lpstr>
      <vt:lpstr>Training</vt:lpstr>
      <vt:lpstr>Arbeitskleidung / Ubranie robocze</vt:lpstr>
      <vt:lpstr>Ablauf</vt:lpstr>
      <vt:lpstr>Die Kloßfrage</vt:lpstr>
      <vt:lpstr>Prezentacja programu PowerPoint</vt:lpstr>
      <vt:lpstr>Polnische Piroggen</vt:lpstr>
      <vt:lpstr>Thüringer Klöße</vt:lpstr>
      <vt:lpstr>Speisereste</vt:lpstr>
      <vt:lpstr>abgegessen</vt:lpstr>
      <vt:lpstr>Sicherung durch den Praktikanten/ Zapewnione przez praktykantów</vt:lpstr>
      <vt:lpstr>Unternehmenskultur/ Kultura przedsiębiorstw</vt:lpstr>
      <vt:lpstr>Arbeitszeit</vt:lpstr>
      <vt:lpstr>Arbeitszeitnachweis</vt:lpstr>
      <vt:lpstr> Praktikumsbetriebe und Freizeitmöglichkeiten</vt:lpstr>
      <vt:lpstr>Neustadt an der Orla: Ringhotel Schlossberg www.ringhotels.de/neustadt</vt:lpstr>
      <vt:lpstr>Neustadt an der Orla: Ringhotel Schlossberg www.ringhotel-schlossberg.de Freizeitmöglichkeiten</vt:lpstr>
      <vt:lpstr>Neustadt an der Orla: Hotel Stadt Neustadt: www.hotel-stadt-neustadt.de</vt:lpstr>
      <vt:lpstr>Neustadt an der Orla: Hotel Stadt Neustadt www.hotel-stadt-neustadt.de Freizeitmöglichkeiten</vt:lpstr>
      <vt:lpstr>Schmalkalden: Hotel Jägerklause www.hoteljaegerklause.de</vt:lpstr>
      <vt:lpstr>Schmalkalden: Hotel Jägerklause www.hoteljaegerklause.de Freizeitmöglichkeiten</vt:lpstr>
      <vt:lpstr>Bernshausen www.rhoen-feeling.de</vt:lpstr>
      <vt:lpstr>Nebra: Waldschlösschen www.waldschlösschen-saale-unstrut.de</vt:lpstr>
      <vt:lpstr>Nebra – OT Wangen: Hotel Waldschlösschen www.waldschlösschen-saale-unstrut.de Freizeitmöglichkeiten</vt:lpstr>
      <vt:lpstr>Zertifikate und Europass Mobilität/ Certyfikaty i Europassy Mobilność </vt:lpstr>
      <vt:lpstr>Bis bald in Thüringen! Do zobaczenia w Turyngii!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Silvia</dc:creator>
  <cp:lastModifiedBy>Wiesiek</cp:lastModifiedBy>
  <cp:revision>157</cp:revision>
  <dcterms:created xsi:type="dcterms:W3CDTF">2018-09-11T16:03:30Z</dcterms:created>
  <dcterms:modified xsi:type="dcterms:W3CDTF">2021-09-17T09:10:38Z</dcterms:modified>
</cp:coreProperties>
</file>